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746" r:id="rId2"/>
    <p:sldId id="747" r:id="rId3"/>
    <p:sldId id="748" r:id="rId4"/>
    <p:sldId id="749" r:id="rId5"/>
    <p:sldId id="750" r:id="rId6"/>
    <p:sldId id="755" r:id="rId7"/>
    <p:sldId id="773" r:id="rId8"/>
    <p:sldId id="807" r:id="rId9"/>
    <p:sldId id="753" r:id="rId10"/>
    <p:sldId id="760" r:id="rId11"/>
    <p:sldId id="763" r:id="rId12"/>
    <p:sldId id="764" r:id="rId13"/>
    <p:sldId id="765" r:id="rId14"/>
    <p:sldId id="766" r:id="rId15"/>
    <p:sldId id="767" r:id="rId16"/>
    <p:sldId id="769" r:id="rId17"/>
    <p:sldId id="770" r:id="rId18"/>
    <p:sldId id="771" r:id="rId19"/>
    <p:sldId id="774" r:id="rId20"/>
    <p:sldId id="775" r:id="rId21"/>
    <p:sldId id="776" r:id="rId22"/>
    <p:sldId id="792" r:id="rId23"/>
    <p:sldId id="803" r:id="rId24"/>
    <p:sldId id="783" r:id="rId25"/>
    <p:sldId id="781" r:id="rId26"/>
    <p:sldId id="704" r:id="rId27"/>
    <p:sldId id="784" r:id="rId28"/>
    <p:sldId id="785" r:id="rId29"/>
    <p:sldId id="706" r:id="rId30"/>
    <p:sldId id="707" r:id="rId31"/>
    <p:sldId id="804" r:id="rId32"/>
    <p:sldId id="805" r:id="rId33"/>
    <p:sldId id="798" r:id="rId34"/>
    <p:sldId id="799" r:id="rId35"/>
    <p:sldId id="800" r:id="rId36"/>
    <p:sldId id="806" r:id="rId37"/>
    <p:sldId id="801" r:id="rId38"/>
    <p:sldId id="730" r:id="rId39"/>
    <p:sldId id="709" r:id="rId40"/>
    <p:sldId id="786" r:id="rId41"/>
    <p:sldId id="708" r:id="rId42"/>
    <p:sldId id="787" r:id="rId43"/>
    <p:sldId id="788" r:id="rId44"/>
    <p:sldId id="789" r:id="rId45"/>
    <p:sldId id="790" r:id="rId46"/>
    <p:sldId id="530" r:id="rId47"/>
    <p:sldId id="272" r:id="rId48"/>
    <p:sldId id="351" r:id="rId49"/>
    <p:sldId id="791" r:id="rId50"/>
    <p:sldId id="553" r:id="rId51"/>
    <p:sldId id="566" r:id="rId52"/>
    <p:sldId id="552" r:id="rId53"/>
    <p:sldId id="614" r:id="rId54"/>
    <p:sldId id="710" r:id="rId55"/>
    <p:sldId id="556" r:id="rId56"/>
    <p:sldId id="617" r:id="rId57"/>
    <p:sldId id="711" r:id="rId58"/>
    <p:sldId id="613" r:id="rId59"/>
    <p:sldId id="559" r:id="rId60"/>
    <p:sldId id="688" r:id="rId61"/>
    <p:sldId id="560" r:id="rId62"/>
    <p:sldId id="561" r:id="rId63"/>
    <p:sldId id="562" r:id="rId64"/>
    <p:sldId id="563" r:id="rId65"/>
    <p:sldId id="633" r:id="rId66"/>
    <p:sldId id="564" r:id="rId67"/>
    <p:sldId id="565" r:id="rId68"/>
    <p:sldId id="619" r:id="rId69"/>
    <p:sldId id="620" r:id="rId70"/>
    <p:sldId id="568" r:id="rId71"/>
    <p:sldId id="621" r:id="rId72"/>
    <p:sldId id="622" r:id="rId73"/>
    <p:sldId id="573" r:id="rId74"/>
    <p:sldId id="574" r:id="rId75"/>
    <p:sldId id="575" r:id="rId76"/>
    <p:sldId id="578" r:id="rId77"/>
    <p:sldId id="579" r:id="rId78"/>
    <p:sldId id="624" r:id="rId79"/>
    <p:sldId id="625" r:id="rId80"/>
    <p:sldId id="581" r:id="rId81"/>
    <p:sldId id="689" r:id="rId82"/>
    <p:sldId id="626" r:id="rId83"/>
    <p:sldId id="583" r:id="rId84"/>
    <p:sldId id="802" r:id="rId85"/>
    <p:sldId id="584" r:id="rId86"/>
    <p:sldId id="585" r:id="rId87"/>
    <p:sldId id="597" r:id="rId88"/>
    <p:sldId id="586" r:id="rId89"/>
    <p:sldId id="587" r:id="rId90"/>
    <p:sldId id="589" r:id="rId91"/>
    <p:sldId id="591" r:id="rId92"/>
    <p:sldId id="592" r:id="rId93"/>
    <p:sldId id="593" r:id="rId94"/>
    <p:sldId id="594" r:id="rId95"/>
    <p:sldId id="595" r:id="rId96"/>
    <p:sldId id="278" r:id="rId97"/>
    <p:sldId id="723" r:id="rId98"/>
    <p:sldId id="724" r:id="rId99"/>
    <p:sldId id="726" r:id="rId100"/>
    <p:sldId id="348" r:id="rId101"/>
    <p:sldId id="451" r:id="rId102"/>
    <p:sldId id="297" r:id="rId103"/>
    <p:sldId id="394" r:id="rId104"/>
    <p:sldId id="452" r:id="rId105"/>
    <p:sldId id="352" r:id="rId106"/>
    <p:sldId id="727" r:id="rId107"/>
    <p:sldId id="457" r:id="rId108"/>
    <p:sldId id="393" r:id="rId109"/>
    <p:sldId id="453" r:id="rId110"/>
    <p:sldId id="337" r:id="rId111"/>
    <p:sldId id="437" r:id="rId112"/>
    <p:sldId id="635" r:id="rId113"/>
    <p:sldId id="636" r:id="rId114"/>
    <p:sldId id="454" r:id="rId115"/>
    <p:sldId id="634" r:id="rId116"/>
    <p:sldId id="357" r:id="rId117"/>
    <p:sldId id="441" r:id="rId118"/>
    <p:sldId id="808" r:id="rId119"/>
    <p:sldId id="455" r:id="rId120"/>
    <p:sldId id="728" r:id="rId121"/>
    <p:sldId id="440" r:id="rId122"/>
    <p:sldId id="450" r:id="rId123"/>
    <p:sldId id="797" r:id="rId1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00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62" autoAdjust="0"/>
    <p:restoredTop sz="95294" autoAdjust="0"/>
  </p:normalViewPr>
  <p:slideViewPr>
    <p:cSldViewPr>
      <p:cViewPr varScale="1">
        <p:scale>
          <a:sx n="69" d="100"/>
          <a:sy n="69" d="100"/>
        </p:scale>
        <p:origin x="-1531" y="-67"/>
      </p:cViewPr>
      <p:guideLst>
        <p:guide orient="horz" pos="2160"/>
        <p:guide pos="2880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7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EC81EBF6-B5A0-4961-A75B-953283F3EE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8CE4E425-F432-4396-9174-3B63366513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xmlns="" id="{9736142C-545A-47E3-AE4D-3050EA95B0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841180EB-8C43-486B-9D58-38AFC551B8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xmlns="" id="{0183D34C-AEC1-4EDB-9657-20F3AC66C8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xmlns="" id="{BE393FE1-DAF9-4202-9054-277675B9F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7622070-5F3F-4CC1-B747-9F4498CA7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895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xmlns="" id="{2DF55407-47F2-4F6C-809E-CD321D191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6E07E3-CCAC-4AE1-9AC4-8B41983B91AA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xmlns="" id="{8660525F-903A-4A84-AF89-85BF81D8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xmlns="" id="{E4296C25-AD48-4B49-868B-47063F576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A5F02E56-4F11-4BC4-BB81-6042BE1CE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F72EFF-A47C-4239-B7F3-ED38CC46DA1E}" type="slidenum">
              <a:rPr lang="ru-RU" altLang="ru-RU" b="0"/>
              <a:pPr eaLnBrk="1" hangingPunct="1"/>
              <a:t>55</a:t>
            </a:fld>
            <a:endParaRPr lang="ru-RU" altLang="ru-RU" b="0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xmlns="" id="{715CF5D7-6390-4C94-8C54-61621328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xmlns="" id="{7F8D5CB0-9A37-4BC0-B85C-3875E0695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06D1E01D-FA73-428E-BF7B-88405476E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13AB3E-AE33-4082-B236-F88B4646E3DA}" type="slidenum">
              <a:rPr lang="ru-RU" altLang="ru-RU" b="0"/>
              <a:pPr eaLnBrk="1" hangingPunct="1"/>
              <a:t>61</a:t>
            </a:fld>
            <a:endParaRPr lang="ru-RU" altLang="ru-RU" b="0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xmlns="" id="{73AA0BE5-1E0A-4C13-ADC9-3A164A92A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xmlns="" id="{0AC965ED-97B8-44FF-BEB7-8B579E4F5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B317D207-0972-4212-BE25-B943013F2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793492-2E4E-41B0-AABC-FBAC6F51A666}" type="slidenum">
              <a:rPr lang="ru-RU" altLang="ru-RU" b="0"/>
              <a:pPr eaLnBrk="1" hangingPunct="1"/>
              <a:t>74</a:t>
            </a:fld>
            <a:endParaRPr lang="ru-RU" altLang="ru-RU" b="0"/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xmlns="" id="{D3D93A9A-B048-4729-8C3E-791BF85DF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xmlns="" id="{B5857561-B988-44D9-BA29-224930D12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xmlns="" id="{6A019BCA-D812-49FD-B47D-9B2F3C04E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FFFC01-130E-47E9-ACF1-B1D257D17072}" type="slidenum">
              <a:rPr lang="ru-RU" altLang="ru-RU" b="0"/>
              <a:pPr eaLnBrk="1" hangingPunct="1"/>
              <a:t>76</a:t>
            </a:fld>
            <a:endParaRPr lang="ru-RU" altLang="ru-RU" b="0"/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xmlns="" id="{C00D1D1D-9E69-4B9D-80F4-239446EFE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xmlns="" id="{4E03529E-AB46-4DEA-953C-77B002EE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3B8905EB-4B3B-4B78-9FE7-C09932014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EFDC96-7759-49A8-9319-49016F6D1676}" type="slidenum">
              <a:rPr lang="ru-RU" altLang="ru-RU" b="0"/>
              <a:pPr eaLnBrk="1" hangingPunct="1"/>
              <a:t>77</a:t>
            </a:fld>
            <a:endParaRPr lang="ru-RU" altLang="ru-RU" b="0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xmlns="" id="{648F054D-8A74-41BC-B0D3-14FC15AF2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xmlns="" id="{F042C347-00CC-4BED-8B5C-1F3AF9FCA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>
            <a:extLst>
              <a:ext uri="{FF2B5EF4-FFF2-40B4-BE49-F238E27FC236}">
                <a16:creationId xmlns:a16="http://schemas.microsoft.com/office/drawing/2014/main" xmlns="" id="{01FDAF50-2D67-4094-BC24-AC09D7843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Заметки 2">
            <a:extLst>
              <a:ext uri="{FF2B5EF4-FFF2-40B4-BE49-F238E27FC236}">
                <a16:creationId xmlns:a16="http://schemas.microsoft.com/office/drawing/2014/main" xmlns="" id="{8284FDE2-C172-4F4E-8065-1EB1A600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xmlns="" id="{F0E89E47-A158-47A8-B92F-74CC92849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8E7D44-4609-4DDF-9532-3C9609DAEB9D}" type="slidenum">
              <a:rPr lang="ru-RU" altLang="ru-RU" b="0"/>
              <a:pPr eaLnBrk="1" hangingPunct="1"/>
              <a:t>89</a:t>
            </a:fld>
            <a:endParaRPr lang="ru-RU" altLang="ru-RU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2D6FDED6-E8E2-44AE-A678-E2AC3104E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DA5A03-081C-4147-A2DA-E7F73C9B6FFA}" type="slidenum">
              <a:rPr lang="ru-RU" altLang="ru-RU" b="0"/>
              <a:pPr eaLnBrk="1" hangingPunct="1"/>
              <a:t>93</a:t>
            </a:fld>
            <a:endParaRPr lang="ru-RU" altLang="ru-RU" b="0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xmlns="" id="{347BDD25-B8A0-480E-A765-79767B624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xmlns="" id="{B65EB916-B96E-4EC7-8ABC-8AC6BC590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BFA17630-4EF4-491F-9095-A4D16DBF9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0DF53-138F-4F22-A154-3E415744C6C0}" type="slidenum">
              <a:rPr lang="ru-RU" altLang="ru-RU" b="0"/>
              <a:pPr eaLnBrk="1" hangingPunct="1"/>
              <a:t>94</a:t>
            </a:fld>
            <a:endParaRPr lang="ru-RU" altLang="ru-RU" b="0"/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xmlns="" id="{A698D8DB-7171-46BC-95A5-A2549277C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xmlns="" id="{E8289BB7-7525-43FB-BE2F-6F580277A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xmlns="" id="{AB71CFD3-0502-4F23-B7FA-87B822536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E009A2-42FC-4639-9021-F7A8D3F55023}" type="slidenum">
              <a:rPr lang="ru-RU" altLang="ru-RU"/>
              <a:pPr eaLnBrk="1" hangingPunct="1">
                <a:spcBef>
                  <a:spcPct val="0"/>
                </a:spcBef>
              </a:pPr>
              <a:t>96</a:t>
            </a:fld>
            <a:endParaRPr lang="ru-RU" altLang="ru-RU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xmlns="" id="{9DAE0BC1-45C9-42FC-97D0-0172D4DDD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xmlns="" id="{CCA393CE-B831-438B-B75E-8E2E581F8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xmlns="" id="{4C268DB3-01B4-4D4D-A54B-7921FA514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5BA340-FE86-4C77-94FB-A4111EC2B6BD}" type="slidenum">
              <a:rPr lang="ru-RU" altLang="ru-RU"/>
              <a:pPr eaLnBrk="1" hangingPunct="1">
                <a:spcBef>
                  <a:spcPct val="0"/>
                </a:spcBef>
              </a:pPr>
              <a:t>102</a:t>
            </a:fld>
            <a:endParaRPr lang="ru-RU" altLang="ru-RU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xmlns="" id="{87EB9D99-52B3-4C39-8380-3990E300C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xmlns="" id="{C30DC5E8-D216-43D3-91EB-797BE68BF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070-5F3F-4CC1-B747-9F4498CA7B8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09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xmlns="" id="{8650FFF0-828E-4BDC-82D4-2D297340A8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008D94-86E3-4E25-9A77-1C4AE2D7827E}" type="slidenum">
              <a:rPr lang="ru-RU" altLang="ru-RU"/>
              <a:pPr eaLnBrk="1" hangingPunct="1">
                <a:spcBef>
                  <a:spcPct val="0"/>
                </a:spcBef>
              </a:pPr>
              <a:t>110</a:t>
            </a:fld>
            <a:endParaRPr lang="ru-RU" altLang="ru-RU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xmlns="" id="{EFEEA940-D9FC-4271-B9CE-310DCC20D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xmlns="" id="{C3E483F0-233F-4FB6-B47F-ED0366BCF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xmlns="" id="{BFEA1D71-F68F-4654-B544-4A6D091DB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A4F5E-DDFE-4278-AF02-BBFC98B9BFF9}" type="slidenum">
              <a:rPr lang="ru-RU" altLang="ru-RU" smtClean="0"/>
              <a:pPr>
                <a:spcBef>
                  <a:spcPct val="0"/>
                </a:spcBef>
              </a:pPr>
              <a:t>123</a:t>
            </a:fld>
            <a:endParaRPr lang="ru-RU" altLang="ru-RU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xmlns="" id="{67A06D73-282F-4F65-8752-7C3C40C41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xmlns="" id="{EF017493-2DF9-4B2D-AF25-8B0DF4A1A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xmlns="" id="{5BE260F7-497C-46EF-BBD8-A778BD5D7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43AC3E-AE9F-4D8A-A7CA-C61DC5B22F78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xmlns="" id="{C96FE3B8-872F-4DA0-95B6-9AB559AFC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xmlns="" id="{DF9BCF86-1435-47B7-BD98-D27A18CC2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xmlns="" id="{8DC43E70-595C-4E50-9E90-72BC0C106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E6AC82-B37D-4B7B-BEE0-2BF457EF16D5}" type="slidenum">
              <a:rPr lang="ru-RU" altLang="ru-RU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xmlns="" id="{3F93D4C1-4978-457C-87D2-A00F0E270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xmlns="" id="{2779F5E3-D36C-49DF-9E6E-19590A0A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22070-5F3F-4CC1-B747-9F4498CA7B89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0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xmlns="" id="{5C0EA351-335C-4108-9EE6-857563850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966AF-2E1B-4C1F-882A-47A43A1F8981}" type="slidenum">
              <a:rPr lang="ru-RU" altLang="ru-RU"/>
              <a:pPr eaLnBrk="1" hangingPunct="1">
                <a:spcBef>
                  <a:spcPct val="0"/>
                </a:spcBef>
              </a:pPr>
              <a:t>42</a:t>
            </a:fld>
            <a:endParaRPr lang="ru-RU" altLang="ru-RU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xmlns="" id="{333A8DE8-ED7C-449C-9E76-C1810916C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xmlns="" id="{B208CFEC-AECE-440F-B3A4-4D12F5271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xmlns="" id="{597AF668-2891-41D5-8979-5DBDB2B6E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0B45D3-3293-4F3C-BF0E-5860C7E7AC3D}" type="slidenum">
              <a:rPr lang="ru-RU" altLang="ru-RU"/>
              <a:pPr eaLnBrk="1" hangingPunct="1">
                <a:spcBef>
                  <a:spcPct val="0"/>
                </a:spcBef>
              </a:pPr>
              <a:t>45</a:t>
            </a:fld>
            <a:endParaRPr lang="ru-RU" altLang="ru-RU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xmlns="" id="{3AD0F272-6DB4-4CF4-B8B1-D4F234898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xmlns="" id="{F5730A8F-E150-4A1A-BD84-4C5E07872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xmlns="" id="{518EA356-33C8-47D4-9E89-33D6570E8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CB92E2-5B7C-4704-BD7C-C2393A305166}" type="slidenum">
              <a:rPr lang="ru-RU" altLang="ru-RU"/>
              <a:pPr eaLnBrk="1" hangingPunct="1"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xmlns="" id="{F74EAE18-5F61-410C-8EF5-1D7EB2F72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xmlns="" id="{2A4C7DB0-5095-4D83-9485-A3C911036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>
            <a:extLst>
              <a:ext uri="{FF2B5EF4-FFF2-40B4-BE49-F238E27FC236}">
                <a16:creationId xmlns:a16="http://schemas.microsoft.com/office/drawing/2014/main" xmlns="" id="{9A910DBA-27D5-441B-8F70-C808DA92B9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>
            <a:extLst>
              <a:ext uri="{FF2B5EF4-FFF2-40B4-BE49-F238E27FC236}">
                <a16:creationId xmlns:a16="http://schemas.microsoft.com/office/drawing/2014/main" xmlns="" id="{3F869F2D-0664-41A7-B82B-32C7713D4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xmlns="" id="{D28E1A38-0685-451D-95E0-7E49B01EE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424BF-5C79-4D55-82E6-D1E86EF32A5E}" type="slidenum">
              <a:rPr lang="ru-RU" altLang="ru-RU" b="0"/>
              <a:pPr eaLnBrk="1" hangingPunct="1"/>
              <a:t>49</a:t>
            </a:fld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46549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EF0011-4A7A-4193-8574-2050D5B1B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2C8DB5C-A7BB-44FC-AA7E-4E579EA38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7B67E5-018A-438F-BCB2-73A727BFB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1C35-F4AC-41BD-8B4D-8C13B1425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91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50D9E9-2EA8-4197-934B-63EDE8B6D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631A684-C1A6-437B-82D9-40036BAE0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DCB081-ABD4-42EF-B670-9478B65AB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94EBC-0566-4E1A-9962-85EA396710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2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E0019B-8C60-47F2-8EF5-22C5FF520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246DB8-9D96-4C1C-8245-EFD4F9723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8B1E40-F302-42EF-8CED-EBB96F4F2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3A621-AAA4-4A0C-951E-F7005CC07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5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BEC5FF-91F8-46E4-B3E4-031E49AFF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816969-39FD-4F31-9A96-945D1668D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A9F05-E2CF-4255-86B4-5047A8017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FCDDC-EAA7-4827-BE68-16AFEE0B9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41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2B358E-46C7-4DE4-9761-E54E9615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8561FD-A90C-46AF-82E9-1AF733F18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8787998-79B4-4726-B735-8E9DB294B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6FBB5-1F13-4AFE-A2D8-C0DED8C2D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2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0674DF-0FA9-4BD7-822D-4028BE0C1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03DB74-E57B-4414-8637-7553E7A2A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E9E7B6-FD2F-45AE-9E5B-A790F1AED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16FF-A2C8-447C-847F-9689077D3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DD7EF36-13F3-445A-8149-8426AEB2F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C1245DF-0984-4C3B-A97C-867988E4B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F1E098-F3AA-440D-A142-41469A75B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1829A-ED54-4732-A301-8464B7362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07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010DB4-4DBF-4B8F-BB98-9B1BF18CB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BB9D134-D249-4BFA-914A-355DFC4D4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60DD11-05B8-4C50-8E75-3C2CFF67C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4B2B8-D5AC-49D9-8330-88267ED3D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83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03E1B80-F344-4F10-8373-979D38644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BD6ABDE-40E4-4CCC-A303-9A8E82686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509FA8C-8FD3-4442-A800-8ED663CED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183A2-4617-4773-ADF5-0CE654952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85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5A5463-ABFE-4D80-A7EE-C9DC30BC2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6E09F4-5BB4-46AD-90BE-648F9A834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DB6D42-6030-4FF5-AB29-F6C025D4E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3D06C-BFCE-4F4A-B249-19CF40077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1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619F31-5678-4F61-B8C9-8C6476879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E7889B-C871-44A6-8044-A2CA0439B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66E9E2-2303-41AC-9851-77B88EC30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4D14-44D1-4B15-9073-1DC5E0507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5CCD41E-806D-40CB-9160-C25CEAB1A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F6F6682-E3D5-4332-B54B-6552085CF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82BF43E-995A-476A-9B66-C8985BE1CB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6C7B910-5FE8-4F65-9C39-C3BCDC9981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232065-5B49-483C-9C52-A6607A4629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41DAAD3-D353-4B4D-90E2-BCC897638D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0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1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8.w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4/Misc_pollen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upload.wikimedia.org/wikipedia/commons/thumb/a/a4/Misc_pollen.jpg/788px-Misc_pollen.jpg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msid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ru.wikipedia.org/wiki/%D0%A4%D0%B0%D0%B9%D0%BB:Photomultipliertube_scheme_rus.sv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6D9F8EC4-B5A9-4BB4-8A5F-2B1C7E6D2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4"/>
            <a:ext cx="91440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основы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микроскопии</a:t>
            </a:r>
            <a:r>
              <a:rPr lang="en-US" altLang="ru-RU" sz="6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47" descr="N:\Эмблема.tif">
            <a:extLst>
              <a:ext uri="{FF2B5EF4-FFF2-40B4-BE49-F238E27FC236}">
                <a16:creationId xmlns:a16="http://schemas.microsoft.com/office/drawing/2014/main" xmlns="" id="{EB8BFDC3-3AAA-4380-AA4B-C08F0270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93244"/>
            <a:ext cx="3726941" cy="8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10657"/>
      </p:ext>
    </p:extLst>
  </p:cSld>
  <p:clrMapOvr>
    <a:masterClrMapping/>
  </p:clrMapOvr>
  <p:transition advTm="37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6CB427-1521-4535-A526-06247B65FAC9}"/>
              </a:ext>
            </a:extLst>
          </p:cNvPr>
          <p:cNvSpPr/>
          <p:nvPr/>
        </p:nvSpPr>
        <p:spPr>
          <a:xfrm>
            <a:off x="0" y="260648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точка образца (</a:t>
            </a:r>
            <a:r>
              <a:rPr lang="en-US" altLang="ru-RU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облучается сфокусированным электронным пучком</a:t>
            </a:r>
            <a:r>
              <a:rPr lang="en-US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зондом), который перемещается по исследуемой поверхности </a:t>
            </a:r>
            <a:endParaRPr lang="ru-RU" altLang="ru-RU" sz="3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сканированию электронного луча </a:t>
            </a:r>
            <a:endParaRPr lang="ru-RU" alt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телевизионных системах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781" y="3445161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Возникающая в каждой точке образца ответная реакция (электроны, рентген, свет) регистрируется специальными детекторами </a:t>
            </a:r>
            <a:endParaRPr lang="ru-RU" altLang="ru-RU" sz="3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выводится </a:t>
            </a:r>
            <a:endParaRPr lang="en-US" altLang="ru-RU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соответствующее место (</a:t>
            </a:r>
            <a:r>
              <a:rPr lang="en-US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X,Y) </a:t>
            </a:r>
          </a:p>
          <a:p>
            <a:pPr algn="ctr"/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экрана монитора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39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9">
            <a:extLst>
              <a:ext uri="{FF2B5EF4-FFF2-40B4-BE49-F238E27FC236}">
                <a16:creationId xmlns:a16="http://schemas.microsoft.com/office/drawing/2014/main" xmlns="" id="{130215E6-E118-4D1B-A0D3-E7E33F0C4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05909"/>
              </p:ext>
            </p:extLst>
          </p:nvPr>
        </p:nvGraphicFramePr>
        <p:xfrm>
          <a:off x="660400" y="4927138"/>
          <a:ext cx="75549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4" name="Equation" r:id="rId3" imgW="2501640" imgH="279360" progId="Equation.DSMT4">
                  <p:embed/>
                </p:oleObj>
              </mc:Choice>
              <mc:Fallback>
                <p:oleObj name="Equation" r:id="rId3" imgW="25016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927138"/>
                        <a:ext cx="7554913" cy="842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Text Box 6">
            <a:extLst>
              <a:ext uri="{FF2B5EF4-FFF2-40B4-BE49-F238E27FC236}">
                <a16:creationId xmlns:a16="http://schemas.microsoft.com/office/drawing/2014/main" xmlns="" id="{DC08F780-0213-4292-A82D-75A99F30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МЕТОДЫ ОБРАБОТКИ ВИДЕОСИГНАЛА В РЭМ</a:t>
            </a:r>
            <a:endParaRPr lang="ru-RU" altLang="ru-RU" sz="3600"/>
          </a:p>
        </p:txBody>
      </p:sp>
      <p:sp>
        <p:nvSpPr>
          <p:cNvPr id="59397" name="Text Box 7">
            <a:extLst>
              <a:ext uri="{FF2B5EF4-FFF2-40B4-BE49-F238E27FC236}">
                <a16:creationId xmlns:a16="http://schemas.microsoft.com/office/drawing/2014/main" xmlns="" id="{81A531BA-8D87-4BFA-A745-706318D8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8363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Оператор </a:t>
            </a:r>
            <a:r>
              <a:rPr lang="en-US" altLang="ru-RU" sz="2400" dirty="0">
                <a:solidFill>
                  <a:srgbClr val="FF0000"/>
                </a:solidFill>
              </a:rPr>
              <a:t>F</a:t>
            </a:r>
            <a:r>
              <a:rPr lang="ru-RU" altLang="ru-RU" sz="2400" dirty="0"/>
              <a:t> позволяет преобразовывать матрицу чисел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M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практически по любому правилу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22108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Матрица точек </a:t>
            </a:r>
            <a:r>
              <a:rPr lang="en-US" sz="3600" dirty="0" smtClean="0"/>
              <a:t>M(</a:t>
            </a:r>
            <a:r>
              <a:rPr lang="en-US" sz="3600" b="0" dirty="0" err="1" smtClean="0"/>
              <a:t>x,y,S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130141" name="Picture 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0155"/>
            <a:ext cx="4829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5939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B5A95-BF0F-4445-B176-130E215D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9144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FF0000"/>
                </a:solidFill>
              </a:rPr>
              <a:t>Обращение контраста</a:t>
            </a:r>
            <a:endParaRPr lang="ru-RU" alt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xmlns="" id="{B36AEEE3-216F-4C14-A563-3BCDD439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6745"/>
            <a:ext cx="9144000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Иногда при анализе сложных изображений бывает удобно изменить знак контраста на обратный. Это легко достигается вычитанием видеосигнала из некоторой постоянной составляющей . В современных растровых микроскопах обычно имеется такой режим работы.</a:t>
            </a:r>
            <a:r>
              <a:rPr lang="ru-RU" altLang="ru-RU" sz="2800"/>
              <a:t> </a:t>
            </a:r>
          </a:p>
        </p:txBody>
      </p:sp>
      <p:sp>
        <p:nvSpPr>
          <p:cNvPr id="132099" name="Rectangle 7">
            <a:extLst>
              <a:ext uri="{FF2B5EF4-FFF2-40B4-BE49-F238E27FC236}">
                <a16:creationId xmlns:a16="http://schemas.microsoft.com/office/drawing/2014/main" xmlns="" id="{5A706AAD-6A5F-45FF-B8FE-4429A758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935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2101" name="Rectangle 12">
            <a:extLst>
              <a:ext uri="{FF2B5EF4-FFF2-40B4-BE49-F238E27FC236}">
                <a16:creationId xmlns:a16="http://schemas.microsoft.com/office/drawing/2014/main" xmlns="" id="{97AC75E3-9825-4702-8A92-51741A3A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983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0426" name="Object 10">
            <a:extLst>
              <a:ext uri="{FF2B5EF4-FFF2-40B4-BE49-F238E27FC236}">
                <a16:creationId xmlns:a16="http://schemas.microsoft.com/office/drawing/2014/main" xmlns="" id="{1DA4EFC7-D9A3-4E57-9DFE-B50F235CA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013325"/>
          <a:ext cx="62642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0" name="Equation" r:id="rId4" imgW="1409088" imgH="253890" progId="Equation.DSMT4">
                  <p:embed/>
                </p:oleObj>
              </mc:Choice>
              <mc:Fallback>
                <p:oleObj name="Equation" r:id="rId4" imgW="140908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013325"/>
                        <a:ext cx="6264275" cy="1128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8A2E5-9C30-4640-A674-A05C13AB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i="1" u="sng" dirty="0">
                <a:solidFill>
                  <a:srgbClr val="FF0000"/>
                </a:solidFill>
              </a:rPr>
              <a:t>Обращение контраста</a:t>
            </a:r>
            <a:endParaRPr lang="ru-RU" altLang="ru-RU" sz="4800" i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>
            <a:extLst>
              <a:ext uri="{FF2B5EF4-FFF2-40B4-BE49-F238E27FC236}">
                <a16:creationId xmlns:a16="http://schemas.microsoft.com/office/drawing/2014/main" xmlns="" id="{DB96A426-3006-43DD-BF2A-812D31CF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4354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Рисунок 2">
            <a:extLst>
              <a:ext uri="{FF2B5EF4-FFF2-40B4-BE49-F238E27FC236}">
                <a16:creationId xmlns:a16="http://schemas.microsoft.com/office/drawing/2014/main" xmlns="" id="{E8E924C4-96B9-4B5B-8B7B-E8923B7F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00188"/>
            <a:ext cx="41402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3">
            <a:extLst>
              <a:ext uri="{FF2B5EF4-FFF2-40B4-BE49-F238E27FC236}">
                <a16:creationId xmlns:a16="http://schemas.microsoft.com/office/drawing/2014/main" xmlns="" id="{C9E048A2-6083-4CF2-88C9-D61C231C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Пример обработки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«обращения контраста»</a:t>
            </a:r>
            <a:endParaRPr lang="ru-RU" altLang="ru-RU" sz="1800"/>
          </a:p>
        </p:txBody>
      </p:sp>
      <p:sp>
        <p:nvSpPr>
          <p:cNvPr id="100357" name="TextBox 4">
            <a:extLst>
              <a:ext uri="{FF2B5EF4-FFF2-40B4-BE49-F238E27FC236}">
                <a16:creationId xmlns:a16="http://schemas.microsoft.com/office/drawing/2014/main" xmlns="" id="{DF8A7AF8-2E9A-410F-9711-898A0E47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44354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Первичное изображение,  полученное с помощью                       детектора  Эверхарта-Торнли; </a:t>
            </a:r>
            <a:endParaRPr lang="ru-RU" altLang="ru-RU" sz="1800"/>
          </a:p>
        </p:txBody>
      </p:sp>
      <p:sp>
        <p:nvSpPr>
          <p:cNvPr id="100358" name="TextBox 5">
            <a:extLst>
              <a:ext uri="{FF2B5EF4-FFF2-40B4-BE49-F238E27FC236}">
                <a16:creationId xmlns:a16="http://schemas.microsoft.com/office/drawing/2014/main" xmlns="" id="{704DCC03-329D-422F-AE48-E78B1B1A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803900"/>
            <a:ext cx="4140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 тот же участок  после  обращения  контраста  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BE7CD727-BC37-4F49-98C9-C1F8A1FA7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9144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FF0000"/>
                </a:solidFill>
              </a:rPr>
              <a:t>Дифференциальное усиление </a:t>
            </a:r>
            <a:r>
              <a:rPr lang="ru-RU" altLang="ru-RU" sz="6600" dirty="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">
            <a:extLst>
              <a:ext uri="{FF2B5EF4-FFF2-40B4-BE49-F238E27FC236}">
                <a16:creationId xmlns:a16="http://schemas.microsoft.com/office/drawing/2014/main" xmlns="" id="{90958448-943F-472D-9A4B-ECFEDBCEA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4438"/>
            <a:ext cx="9144000" cy="40318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Этот метод обработки изображения иногда называется в литературе "методом подавления постоянной составляющей" и состоит в вычитании из функции изображения некоторой постоянной составляющей (пьедестала) и последующего усиления в </a:t>
            </a:r>
            <a:r>
              <a:rPr lang="ru-RU" altLang="ru-RU" i="1">
                <a:solidFill>
                  <a:srgbClr val="3333FF"/>
                </a:solidFill>
              </a:rPr>
              <a:t>K</a:t>
            </a:r>
            <a:r>
              <a:rPr lang="ru-RU" altLang="ru-RU">
                <a:solidFill>
                  <a:srgbClr val="3333FF"/>
                </a:solidFill>
              </a:rPr>
              <a:t> раз полученной разности </a:t>
            </a:r>
          </a:p>
        </p:txBody>
      </p:sp>
      <p:graphicFrame>
        <p:nvGraphicFramePr>
          <p:cNvPr id="62471" name="Object 7">
            <a:extLst>
              <a:ext uri="{FF2B5EF4-FFF2-40B4-BE49-F238E27FC236}">
                <a16:creationId xmlns:a16="http://schemas.microsoft.com/office/drawing/2014/main" xmlns="" id="{75E6431D-B9DC-4010-919B-C6EF00064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13640"/>
              </p:ext>
            </p:extLst>
          </p:nvPr>
        </p:nvGraphicFramePr>
        <p:xfrm>
          <a:off x="1403648" y="5373216"/>
          <a:ext cx="66246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9" name="Equation" r:id="rId3" imgW="1714500" imgH="279400" progId="Equation.DSMT4">
                  <p:embed/>
                </p:oleObj>
              </mc:Choice>
              <mc:Fallback>
                <p:oleObj name="Equation" r:id="rId3" imgW="1714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373216"/>
                        <a:ext cx="6624638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Box 3">
            <a:extLst>
              <a:ext uri="{FF2B5EF4-FFF2-40B4-BE49-F238E27FC236}">
                <a16:creationId xmlns:a16="http://schemas.microsoft.com/office/drawing/2014/main" xmlns="" id="{DC487B77-6C73-4329-99CC-551438E7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720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u="sng" dirty="0">
                <a:solidFill>
                  <a:srgbClr val="FF0000"/>
                </a:solidFill>
              </a:rPr>
              <a:t>Дифференциальное усиление </a:t>
            </a:r>
            <a:r>
              <a:rPr lang="ru-RU" altLang="ru-RU" sz="4400" dirty="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2560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A3DA781-E074-486F-916F-A27616CD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4" y="2348880"/>
            <a:ext cx="398834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4DA612-9DBE-4D73-90B3-A4FBFA25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945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Сигнал от образца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при сканировании вдоль линии, дает слабый исходный контраст </a:t>
            </a:r>
            <a:endParaRPr lang="ru-RU" altLang="ru-RU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52936"/>
            <a:ext cx="3381375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539551" y="3652664"/>
            <a:ext cx="309634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82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>
            <a:extLst>
              <a:ext uri="{FF2B5EF4-FFF2-40B4-BE49-F238E27FC236}">
                <a16:creationId xmlns:a16="http://schemas.microsoft.com/office/drawing/2014/main" xmlns="" id="{4A3DA781-E074-486F-916F-A27616CD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341438"/>
            <a:ext cx="27908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>
            <a:extLst>
              <a:ext uri="{FF2B5EF4-FFF2-40B4-BE49-F238E27FC236}">
                <a16:creationId xmlns:a16="http://schemas.microsoft.com/office/drawing/2014/main" xmlns="" id="{5E707C4B-2071-4380-AB8B-5FA5A5C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341438"/>
            <a:ext cx="2597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>
            <a:extLst>
              <a:ext uri="{FF2B5EF4-FFF2-40B4-BE49-F238E27FC236}">
                <a16:creationId xmlns:a16="http://schemas.microsoft.com/office/drawing/2014/main" xmlns="" id="{167E3F00-88E7-417E-A9E0-9FBE6090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343025"/>
            <a:ext cx="27019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A4DA612-9DBE-4D73-90B3-A4FBFA25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4076700"/>
            <a:ext cx="27908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Сигнал при сканировании вдоль линии от образца, дает слабый исходный контраст </a:t>
            </a:r>
            <a:endParaRPr lang="ru-RU" alt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907865-7A9C-4D87-AC3F-7684E2C4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4076700"/>
            <a:ext cx="25971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Первая этап дифференциального усиления: вычитание фиксированной постоянной составляющей </a:t>
            </a:r>
            <a:endParaRPr lang="ru-RU" altLang="ru-RU" sz="16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9CAC52-BE48-450D-9A67-10E623F5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4122738"/>
            <a:ext cx="27019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Второй этап дифференциального усиления - разностный сигнал линейно усиливается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Box 4">
            <a:extLst>
              <a:ext uri="{FF2B5EF4-FFF2-40B4-BE49-F238E27FC236}">
                <a16:creationId xmlns:a16="http://schemas.microsoft.com/office/drawing/2014/main" xmlns="" id="{C33CF3C9-0AF4-4787-AB5C-4CE005F1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3333FF"/>
                </a:solidFill>
              </a:rPr>
              <a:t>Эвтектика алюминий-кремний</a:t>
            </a:r>
            <a:endParaRPr lang="ru-RU" altLang="ru-RU" sz="4400"/>
          </a:p>
        </p:txBody>
      </p:sp>
      <p:sp>
        <p:nvSpPr>
          <p:cNvPr id="103429" name="TextBox 5">
            <a:extLst>
              <a:ext uri="{FF2B5EF4-FFF2-40B4-BE49-F238E27FC236}">
                <a16:creationId xmlns:a16="http://schemas.microsoft.com/office/drawing/2014/main" xmlns="" id="{E4D9ABA0-541D-461C-9BE0-696CE4943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804694"/>
            <a:ext cx="4457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а) – исходный контраст;</a:t>
            </a:r>
            <a:endParaRPr lang="ru-RU" altLang="ru-RU" sz="1800" dirty="0"/>
          </a:p>
        </p:txBody>
      </p:sp>
      <p:sp>
        <p:nvSpPr>
          <p:cNvPr id="103430" name="TextBox 6">
            <a:extLst>
              <a:ext uri="{FF2B5EF4-FFF2-40B4-BE49-F238E27FC236}">
                <a16:creationId xmlns:a16="http://schemas.microsoft.com/office/drawing/2014/main" xmlns="" id="{4F363C69-E966-495A-A5CC-045CF97B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01" y="5629524"/>
            <a:ext cx="4337261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в) – то же изображение обработанное методом дифференциального усиления </a:t>
            </a:r>
            <a:endParaRPr lang="ru-RU" altLang="ru-RU" sz="18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02" y="1122630"/>
            <a:ext cx="4337261" cy="42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630"/>
            <a:ext cx="4457675" cy="4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/>
      <p:bldP spid="10343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Прямоугольник 1">
            <a:extLst>
              <a:ext uri="{FF2B5EF4-FFF2-40B4-BE49-F238E27FC236}">
                <a16:creationId xmlns:a16="http://schemas.microsoft.com/office/drawing/2014/main" xmlns="" id="{5875B453-0503-472F-B3DF-4A7007E8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9153525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300" u="sng" dirty="0">
                <a:solidFill>
                  <a:srgbClr val="FF0000"/>
                </a:solidFill>
              </a:rPr>
              <a:t>Дифференцирование сигнала</a:t>
            </a:r>
            <a:endParaRPr lang="ru-RU" altLang="ru-RU" sz="6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91BFED-5873-4F0A-901A-6CEC1FEEE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7208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Возможность математической обработки изображений состоящих из отдельных точек;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C46B3F-B9D9-4BAC-B8E0-9D493282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" y="2996952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Неограниченная глубина резкости в РЭМ,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отличии от обычных  оптических систем;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31B62-1CF7-4AF3-9826-0CD3047DF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" y="4021586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Множество физических явлений, участвующих в образовании изображения расширяет возможности анализа объектов в РЭМ </a:t>
            </a:r>
            <a:r>
              <a:rPr lang="en-US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отраженные и вторичные электроны, свет, характеристическое рентгеновское излучение, рентгеновская флуоресценция,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-электроны)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4F473DC7-D7BF-4889-A3FB-A9148AFA5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461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Диапазон увеличений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1010</a:t>
            </a:r>
            <a:r>
              <a:rPr lang="ru-RU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endParaRPr lang="ru-RU" altLang="ru-RU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9F4F48-174E-4A08-91BE-E0B47709FE84}"/>
              </a:ext>
            </a:extLst>
          </p:cNvPr>
          <p:cNvSpPr txBox="1"/>
          <p:nvPr/>
        </p:nvSpPr>
        <p:spPr>
          <a:xfrm>
            <a:off x="7392" y="158758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РЭМ</a:t>
            </a:r>
          </a:p>
        </p:txBody>
      </p:sp>
    </p:spTree>
    <p:extLst>
      <p:ext uri="{BB962C8B-B14F-4D97-AF65-F5344CB8AC3E}">
        <p14:creationId xmlns:p14="http://schemas.microsoft.com/office/powerpoint/2010/main" val="26965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5" descr="Рисунок14">
            <a:extLst>
              <a:ext uri="{FF2B5EF4-FFF2-40B4-BE49-F238E27FC236}">
                <a16:creationId xmlns:a16="http://schemas.microsoft.com/office/drawing/2014/main" xmlns="" id="{A88CD76A-E749-411C-B32E-EF33E841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610225"/>
            <a:ext cx="4248150" cy="1247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3">
            <a:extLst>
              <a:ext uri="{FF2B5EF4-FFF2-40B4-BE49-F238E27FC236}">
                <a16:creationId xmlns:a16="http://schemas.microsoft.com/office/drawing/2014/main" xmlns="" id="{41F90365-B415-4B1B-AAA3-8E880975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 u="sng">
                <a:solidFill>
                  <a:srgbClr val="FF0000"/>
                </a:solidFill>
              </a:rPr>
              <a:t>Дифференцирование сигнала</a:t>
            </a:r>
            <a:endParaRPr lang="ru-RU" altLang="ru-RU"/>
          </a:p>
        </p:txBody>
      </p:sp>
      <p:sp>
        <p:nvSpPr>
          <p:cNvPr id="110596" name="TextBox 4">
            <a:extLst>
              <a:ext uri="{FF2B5EF4-FFF2-40B4-BE49-F238E27FC236}">
                <a16:creationId xmlns:a16="http://schemas.microsoft.com/office/drawing/2014/main" xmlns="" id="{03B2BC9C-F538-475B-BEF7-9B7D138B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5813"/>
            <a:ext cx="9144000" cy="4678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Дифференцирование изображения позволяет выделить высокочастотные составляющие сигнала и таким образом сделать более рельефными быстрые изменения контраста, например, края зерен, приводя к "оконтуриванию" разнообразных деталей изображения. Медленные изменения сигнала отображаются при дифференцировании средними значениями динамического диапазона. Поэтому обработка изображения путем его дифференцирования особенно полезна при определении положения, размеров и формы деталей изучаемого объекта. Поскольку дифференцирование по времени по существу соответствует дифференцированию по координате </a:t>
            </a:r>
            <a:r>
              <a:rPr lang="ru-RU" altLang="ru-RU" sz="2000" i="1">
                <a:solidFill>
                  <a:srgbClr val="3333FF"/>
                </a:solidFill>
              </a:rPr>
              <a:t>x,</a:t>
            </a:r>
            <a:r>
              <a:rPr lang="ru-RU" altLang="ru-RU" sz="2000">
                <a:solidFill>
                  <a:srgbClr val="3333FF"/>
                </a:solidFill>
              </a:rPr>
              <a:t> изображение приобретает определенную анизотропию, которая отсутствует в реальном объекте. Это следует иметь в виду особенно при отображении деталей, параллельных оси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E:\DifREM a.tif">
            <a:extLst>
              <a:ext uri="{FF2B5EF4-FFF2-40B4-BE49-F238E27FC236}">
                <a16:creationId xmlns:a16="http://schemas.microsoft.com/office/drawing/2014/main" xmlns="" id="{755938C7-8DCD-4211-A32F-2CC76B94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0035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 descr="E:\DifREM b.tif">
            <a:extLst>
              <a:ext uri="{FF2B5EF4-FFF2-40B4-BE49-F238E27FC236}">
                <a16:creationId xmlns:a16="http://schemas.microsoft.com/office/drawing/2014/main" xmlns="" id="{D7339655-6893-4698-98B8-92C38EEA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95450"/>
            <a:ext cx="29337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E:\DifREM c.tif">
            <a:extLst>
              <a:ext uri="{FF2B5EF4-FFF2-40B4-BE49-F238E27FC236}">
                <a16:creationId xmlns:a16="http://schemas.microsoft.com/office/drawing/2014/main" xmlns="" id="{AB6D7C5C-A90D-4B99-A12E-3895C19E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714500"/>
            <a:ext cx="29892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Box 4">
            <a:extLst>
              <a:ext uri="{FF2B5EF4-FFF2-40B4-BE49-F238E27FC236}">
                <a16:creationId xmlns:a16="http://schemas.microsoft.com/office/drawing/2014/main" xmlns="" id="{C191F648-31E9-4914-AE74-2983B9255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Изображения поверхности излома, полученные при применении различных типов обработки сигнала</a:t>
            </a:r>
            <a:endParaRPr lang="ru-RU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1A7956-ED92-4D15-B3D8-16EFAD99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3003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исходное изображение</a:t>
            </a:r>
            <a:endParaRPr lang="ru-RU" altLang="ru-RU" sz="18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21483D3-3451-4AF2-8644-B2A4E2989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4549775"/>
            <a:ext cx="2925762" cy="871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в сигнале первой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производной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по времени</a:t>
            </a:r>
            <a:endParaRPr lang="ru-RU" altLang="ru-RU" sz="180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A8F1067-966C-419D-B0D1-47C19434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73588"/>
            <a:ext cx="2989262" cy="871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в сигнале абсолютного значения первой производной по времени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2" grpId="0" animBg="1"/>
      <p:bldP spid="3" grpId="0" animBg="1"/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ifREM d.tif">
            <a:extLst>
              <a:ext uri="{FF2B5EF4-FFF2-40B4-BE49-F238E27FC236}">
                <a16:creationId xmlns:a16="http://schemas.microsoft.com/office/drawing/2014/main" xmlns="" id="{2078B394-1629-4A8B-A59D-45A2CFED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989263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:\DifREM e.tif">
            <a:extLst>
              <a:ext uri="{FF2B5EF4-FFF2-40B4-BE49-F238E27FC236}">
                <a16:creationId xmlns:a16="http://schemas.microsoft.com/office/drawing/2014/main" xmlns="" id="{B9741564-4077-4A9E-925D-7A9032CF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643063"/>
            <a:ext cx="30384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:\DifREM f.tif">
            <a:extLst>
              <a:ext uri="{FF2B5EF4-FFF2-40B4-BE49-F238E27FC236}">
                <a16:creationId xmlns:a16="http://schemas.microsoft.com/office/drawing/2014/main" xmlns="" id="{3A500926-50F7-489C-B0EA-5C490557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643063"/>
            <a:ext cx="2900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1326DD-E7FB-4EC5-8A93-1AF4B9D3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Изображения поверхности излома, полученные при применении различных типов обработки сигнала</a:t>
            </a:r>
            <a:endParaRPr lang="ru-RU" alt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3ED520-74F1-450D-B5A1-53EFACBD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4797425"/>
            <a:ext cx="2990851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в сигнале второй производной по времени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EB9044-827C-48F3-A832-5DD95C70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4700588"/>
            <a:ext cx="30384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смесь 50% исходного изображения плюс 50% изображения в сигнале первой производной по времени</a:t>
            </a:r>
            <a:endParaRPr lang="ru-RU" alt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A94368-2CB5-4708-9626-A40F4FDC6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4633913"/>
            <a:ext cx="2913062" cy="1065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смесь 50% исходного изображения плюс 50% изображения в сигнале абсолютного значения первой производной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ifREM g.tif">
            <a:extLst>
              <a:ext uri="{FF2B5EF4-FFF2-40B4-BE49-F238E27FC236}">
                <a16:creationId xmlns:a16="http://schemas.microsoft.com/office/drawing/2014/main" xmlns="" id="{4102B8FC-D381-487A-BF4F-1B6FDA1A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25"/>
            <a:ext cx="29876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:\DifREM h.tif">
            <a:extLst>
              <a:ext uri="{FF2B5EF4-FFF2-40B4-BE49-F238E27FC236}">
                <a16:creationId xmlns:a16="http://schemas.microsoft.com/office/drawing/2014/main" xmlns="" id="{A5C6F2CE-0CAC-482A-B6C2-8E6DD103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660525"/>
            <a:ext cx="2987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:\DifREM j.tif">
            <a:extLst>
              <a:ext uri="{FF2B5EF4-FFF2-40B4-BE49-F238E27FC236}">
                <a16:creationId xmlns:a16="http://schemas.microsoft.com/office/drawing/2014/main" xmlns="" id="{2A6D1AE6-A851-48D0-B684-042EE04D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660525"/>
            <a:ext cx="2990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F90868-5A42-4FEB-BDE1-CCD5CD5C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Изображения поверхности излома, полученные при применении различных типов обработки сигнала</a:t>
            </a:r>
            <a:endParaRPr lang="ru-RU" alt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8DD8FB-E2A3-4F71-A82B-8ABA689C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29876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смесь 50% исходного изображения плюс 50% изображения в сигнале второй производной по времени</a:t>
            </a:r>
            <a:endParaRPr lang="ru-RU" alt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3D6A96-3472-4010-ADDC-09932591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5016500"/>
            <a:ext cx="2987675" cy="48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в режиме У-модуляции</a:t>
            </a:r>
            <a:endParaRPr lang="ru-RU" alt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C058A7A-C1D9-41E6-B8CF-011439F9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5113338"/>
            <a:ext cx="2990850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обращенный контраст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>
            <a:extLst>
              <a:ext uri="{FF2B5EF4-FFF2-40B4-BE49-F238E27FC236}">
                <a16:creationId xmlns:a16="http://schemas.microsoft.com/office/drawing/2014/main" xmlns="" id="{33664387-908E-4A25-AA05-FCD35C3AC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u="sng" dirty="0">
                <a:solidFill>
                  <a:srgbClr val="FF0000"/>
                </a:solidFill>
              </a:rPr>
              <a:t>Нелинейное усиление (гамма-режим обработки) </a:t>
            </a:r>
            <a:r>
              <a:rPr lang="ru-RU" altLang="ru-RU" sz="6000" dirty="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Прямоугольник 1">
            <a:extLst>
              <a:ext uri="{FF2B5EF4-FFF2-40B4-BE49-F238E27FC236}">
                <a16:creationId xmlns:a16="http://schemas.microsoft.com/office/drawing/2014/main" xmlns="" id="{4FF3B536-3F47-4781-B76D-F2902A0D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i="1" u="sng" dirty="0">
                <a:solidFill>
                  <a:srgbClr val="FF0000"/>
                </a:solidFill>
              </a:rPr>
              <a:t>Нелинейное усиление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i="1" u="sng" dirty="0">
                <a:solidFill>
                  <a:srgbClr val="FF0000"/>
                </a:solidFill>
              </a:rPr>
              <a:t>(гамма-режим обработки)</a:t>
            </a:r>
            <a:endParaRPr lang="ru-RU" altLang="ru-RU" sz="3600" dirty="0"/>
          </a:p>
        </p:txBody>
      </p:sp>
      <p:sp>
        <p:nvSpPr>
          <p:cNvPr id="144387" name="Прямоугольник 2">
            <a:extLst>
              <a:ext uri="{FF2B5EF4-FFF2-40B4-BE49-F238E27FC236}">
                <a16:creationId xmlns:a16="http://schemas.microsoft.com/office/drawing/2014/main" xmlns="" id="{6B50522A-1D7A-440A-BD17-175A8114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341438"/>
            <a:ext cx="9164638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В целом ряде случаев возникает ситуация, когда некоторая часть деталей изображения заключена в очень узком интервале динамического диапазона, в то время как другая часть изображения охватывает весь динамический диапазон. В этом случае единственным способом наблюдения является нелинейное усиление видеосигнала, т.е. искусственное "деформирование" изображения </a:t>
            </a:r>
          </a:p>
        </p:txBody>
      </p:sp>
      <p:graphicFrame>
        <p:nvGraphicFramePr>
          <p:cNvPr id="144388" name="Объект 3">
            <a:extLst>
              <a:ext uri="{FF2B5EF4-FFF2-40B4-BE49-F238E27FC236}">
                <a16:creationId xmlns:a16="http://schemas.microsoft.com/office/drawing/2014/main" xmlns="" id="{0C382531-B572-4F79-927F-C9FFA5143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3357563"/>
          <a:ext cx="4368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7" name="Equation" r:id="rId3" imgW="4369308" imgH="937260" progId="Equation.DSMT4">
                  <p:embed/>
                </p:oleObj>
              </mc:Choice>
              <mc:Fallback>
                <p:oleObj name="Equation" r:id="rId3" imgW="4369308" imgH="93726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357563"/>
                        <a:ext cx="4368800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Прямоугольник 4">
            <a:extLst>
              <a:ext uri="{FF2B5EF4-FFF2-40B4-BE49-F238E27FC236}">
                <a16:creationId xmlns:a16="http://schemas.microsoft.com/office/drawing/2014/main" xmlns="" id="{5B81A589-B0C2-48D7-B105-F9D81F4D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4437063"/>
            <a:ext cx="9155113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Изменяя величину </a:t>
            </a:r>
            <a:r>
              <a:rPr lang="en-US" altLang="ru-RU" sz="2000">
                <a:solidFill>
                  <a:srgbClr val="3333FF"/>
                </a:solidFill>
                <a:latin typeface="Symbol" panose="05050102010706020507" pitchFamily="18" charset="2"/>
              </a:rPr>
              <a:t>g </a:t>
            </a:r>
            <a:r>
              <a:rPr lang="ru-RU" altLang="ru-RU" sz="2000">
                <a:solidFill>
                  <a:srgbClr val="3333FF"/>
                </a:solidFill>
              </a:rPr>
              <a:t>от нескольких десятых долей до нескольких единиц, можно перемещать область повышенного контраста по всему динамическому диапазону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6" descr="F:\Temprorary files\Educations\Educational process\MSU\2011-2012\Arc\REM\2011-04 (апр)\Гамма-7ab.jpg">
            <a:extLst>
              <a:ext uri="{FF2B5EF4-FFF2-40B4-BE49-F238E27FC236}">
                <a16:creationId xmlns:a16="http://schemas.microsoft.com/office/drawing/2014/main" xmlns="" id="{2DA80FE1-EF47-4BC5-AF9E-F4E051CF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038"/>
            <a:ext cx="542925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">
            <a:extLst>
              <a:ext uri="{FF2B5EF4-FFF2-40B4-BE49-F238E27FC236}">
                <a16:creationId xmlns:a16="http://schemas.microsoft.com/office/drawing/2014/main" xmlns="" id="{9F7C16BA-1962-4444-AF89-B4FCE600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7875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Вид  передаточной функции при  нелинейном преобразовании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Нелинейное преобразование 1.tif">
            <a:extLst>
              <a:ext uri="{FF2B5EF4-FFF2-40B4-BE49-F238E27FC236}">
                <a16:creationId xmlns:a16="http://schemas.microsoft.com/office/drawing/2014/main" xmlns="" id="{179AAEAE-196C-4EFD-8EC3-1D7D3F0D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E:\Нелинейное преобразование 2.tif">
            <a:extLst>
              <a:ext uri="{FF2B5EF4-FFF2-40B4-BE49-F238E27FC236}">
                <a16:creationId xmlns:a16="http://schemas.microsoft.com/office/drawing/2014/main" xmlns="" id="{A712F7D5-2E7C-4A0A-AA0C-C4DB5007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Box 5">
            <a:extLst>
              <a:ext uri="{FF2B5EF4-FFF2-40B4-BE49-F238E27FC236}">
                <a16:creationId xmlns:a16="http://schemas.microsoft.com/office/drawing/2014/main" xmlns="" id="{C6A4B021-548D-4D64-B9D4-C5F96CE5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786438"/>
            <a:ext cx="4429124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Осциллограмма сигнала при </a:t>
            </a:r>
            <a:r>
              <a:rPr lang="el-GR" altLang="ru-RU" sz="1800" dirty="0"/>
              <a:t>γ</a:t>
            </a:r>
            <a:r>
              <a:rPr lang="ru-RU" altLang="ru-RU" sz="1800" dirty="0"/>
              <a:t>=1</a:t>
            </a:r>
          </a:p>
        </p:txBody>
      </p:sp>
      <p:sp>
        <p:nvSpPr>
          <p:cNvPr id="116741" name="TextBox 6">
            <a:extLst>
              <a:ext uri="{FF2B5EF4-FFF2-40B4-BE49-F238E27FC236}">
                <a16:creationId xmlns:a16="http://schemas.microsoft.com/office/drawing/2014/main" xmlns="" id="{830B16E9-5B26-4DF1-8B9C-742405A37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1" y="5786438"/>
            <a:ext cx="4286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Осциллограмма сигнала </a:t>
            </a:r>
            <a:r>
              <a:rPr lang="el-GR" altLang="ru-RU" sz="1800" dirty="0"/>
              <a:t>γ</a:t>
            </a:r>
            <a:r>
              <a:rPr lang="ru-RU" altLang="ru-RU" sz="1800" dirty="0"/>
              <a:t>=2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9C8613-1AB2-4AE6-A90D-6306C6CF4AFC}"/>
              </a:ext>
            </a:extLst>
          </p:cNvPr>
          <p:cNvSpPr txBox="1"/>
          <p:nvPr/>
        </p:nvSpPr>
        <p:spPr>
          <a:xfrm>
            <a:off x="4768634" y="5819850"/>
            <a:ext cx="4375366" cy="10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C5CB17-7247-4009-A6F7-B5BCB907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58" y="1504228"/>
            <a:ext cx="4375366" cy="4263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C09B02-CBF1-4DA4-BBFB-CB1D8D3B1EBE}"/>
              </a:ext>
            </a:extLst>
          </p:cNvPr>
          <p:cNvSpPr txBox="1"/>
          <p:nvPr/>
        </p:nvSpPr>
        <p:spPr>
          <a:xfrm>
            <a:off x="0" y="0"/>
            <a:ext cx="9144000" cy="1471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РЭМ изображение фрагмента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щитовидной железы мыши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двумя методами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сигнала</a:t>
            </a:r>
            <a:r>
              <a:rPr lang="ru-RU" sz="2800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8959EB8-B9C2-43D4-A0E9-D326F1D61682}"/>
                  </a:ext>
                </a:extLst>
              </p:cNvPr>
              <p:cNvSpPr txBox="1"/>
              <p:nvPr/>
            </p:nvSpPr>
            <p:spPr>
              <a:xfrm>
                <a:off x="5765728" y="5913506"/>
                <a:ext cx="26482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S</a:t>
                </a:r>
                <a:r>
                  <a:rPr lang="ru-RU" b="0" baseline="-25000" dirty="0" err="1"/>
                  <a:t>вых</a:t>
                </a:r>
                <a:r>
                  <a:rPr lang="en-US" b="0" dirty="0"/>
                  <a:t>(X,Y)=S</a:t>
                </a:r>
                <a:r>
                  <a:rPr lang="ru-RU" b="0" baseline="-25000" dirty="0" err="1"/>
                  <a:t>вх</a:t>
                </a:r>
                <a:r>
                  <a:rPr lang="en-US" b="0" dirty="0"/>
                  <a:t>(</a:t>
                </a:r>
                <a:r>
                  <a:rPr lang="en-US" b="0" dirty="0" err="1"/>
                  <a:t>x,y</a:t>
                </a:r>
                <a:r>
                  <a:rPr lang="en-US" b="0" dirty="0"/>
                  <a:t>)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l-GR" b="0" i="1" baseline="3000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ru-RU" b="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59EB8-B9C2-43D4-A0E9-D326F1D6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28" y="5913506"/>
                <a:ext cx="2648253" cy="369332"/>
              </a:xfrm>
              <a:prstGeom prst="rect">
                <a:avLst/>
              </a:prstGeom>
              <a:blipFill>
                <a:blip r:embed="rId3"/>
                <a:stretch>
                  <a:fillRect l="-207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A3D213-5785-4BD2-9870-B5115FC1CDD6}"/>
              </a:ext>
            </a:extLst>
          </p:cNvPr>
          <p:cNvSpPr txBox="1"/>
          <p:nvPr/>
        </p:nvSpPr>
        <p:spPr>
          <a:xfrm>
            <a:off x="5382738" y="6347051"/>
            <a:ext cx="3392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dirty="0"/>
              <a:t>Нелинейное усиление </a:t>
            </a:r>
            <a:r>
              <a:rPr lang="el-GR" b="0" dirty="0"/>
              <a:t>γ</a:t>
            </a:r>
            <a:r>
              <a:rPr lang="ru-RU" b="0" dirty="0"/>
              <a:t>=2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E9B056-2EA3-4999-ABC8-B4DE19B5F011}"/>
              </a:ext>
            </a:extLst>
          </p:cNvPr>
          <p:cNvSpPr txBox="1"/>
          <p:nvPr/>
        </p:nvSpPr>
        <p:spPr>
          <a:xfrm>
            <a:off x="0" y="5767883"/>
            <a:ext cx="4166840" cy="1098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07386C-1FEC-4B6D-A935-7DEE5A5F1EEE}"/>
              </a:ext>
            </a:extLst>
          </p:cNvPr>
          <p:cNvSpPr txBox="1"/>
          <p:nvPr/>
        </p:nvSpPr>
        <p:spPr>
          <a:xfrm>
            <a:off x="756883" y="5884683"/>
            <a:ext cx="246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/>
              <a:t>S</a:t>
            </a:r>
            <a:r>
              <a:rPr lang="ru-RU" b="0" baseline="-25000" dirty="0" err="1"/>
              <a:t>вых</a:t>
            </a:r>
            <a:r>
              <a:rPr lang="en-US" b="0" dirty="0"/>
              <a:t>(X,Y)=K×S</a:t>
            </a:r>
            <a:r>
              <a:rPr lang="ru-RU" b="0" baseline="-25000" dirty="0" err="1"/>
              <a:t>вх</a:t>
            </a:r>
            <a:r>
              <a:rPr lang="en-US" b="0" dirty="0"/>
              <a:t>(</a:t>
            </a:r>
            <a:r>
              <a:rPr lang="en-US" b="0" dirty="0" err="1"/>
              <a:t>x,y</a:t>
            </a:r>
            <a:r>
              <a:rPr lang="en-US" b="0" dirty="0"/>
              <a:t>)</a:t>
            </a:r>
            <a:endParaRPr lang="ru-RU" b="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01F590-E341-4507-86DC-D086E7E62BAC}"/>
              </a:ext>
            </a:extLst>
          </p:cNvPr>
          <p:cNvSpPr txBox="1"/>
          <p:nvPr/>
        </p:nvSpPr>
        <p:spPr>
          <a:xfrm>
            <a:off x="804653" y="6364715"/>
            <a:ext cx="2366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dirty="0"/>
              <a:t>Линейное усиление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02BE43-C513-4D8C-A9D7-236DB9F30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" y="1511458"/>
            <a:ext cx="4148896" cy="41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12" grpId="0" animBg="1"/>
      <p:bldP spid="14" grpId="0" animBg="1"/>
      <p:bldP spid="8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31A662-BE3C-4FD0-8AB6-FDAA4F38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u="sng" dirty="0">
                <a:solidFill>
                  <a:srgbClr val="FF0000"/>
                </a:solidFill>
              </a:rPr>
              <a:t>Y-модуляция </a:t>
            </a:r>
            <a:r>
              <a:rPr lang="ru-RU" altLang="ru-RU" sz="7200" dirty="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1209BA-8EE9-4E9D-A136-918490A6D503}"/>
              </a:ext>
            </a:extLst>
          </p:cNvPr>
          <p:cNvSpPr txBox="1"/>
          <p:nvPr/>
        </p:nvSpPr>
        <p:spPr>
          <a:xfrm>
            <a:off x="-1" y="1639396"/>
            <a:ext cx="914400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РЭМ имеет очень широкий </a:t>
            </a:r>
          </a:p>
          <a:p>
            <a:pPr algn="ctr"/>
            <a:r>
              <a:rPr lang="ru-RU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увеличений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×10÷10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500 раз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возможности лучших оптических 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9358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103739-C08D-450C-BBC4-B7279346D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 u="sng">
                <a:solidFill>
                  <a:srgbClr val="FF0000"/>
                </a:solidFill>
              </a:rPr>
              <a:t>Y-модуляция </a:t>
            </a:r>
            <a:r>
              <a:rPr lang="ru-RU" altLang="ru-RU" i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74455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На экране получается псевдо-пространственное изображение объекта за счёт того, что видеосигнал управляет не яркостью на мониторе, а величиной смещения по координате </a:t>
            </a:r>
            <a:r>
              <a:rPr lang="ru-RU" altLang="ru-RU" sz="3200" i="1" dirty="0">
                <a:solidFill>
                  <a:srgbClr val="3333FF"/>
                </a:solidFill>
              </a:rPr>
              <a:t>y</a:t>
            </a:r>
            <a:r>
              <a:rPr lang="ru-RU" altLang="ru-RU" sz="3200" dirty="0">
                <a:solidFill>
                  <a:srgbClr val="3333FF"/>
                </a:solidFill>
              </a:rPr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737" y="3573016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Получается рельефное </a:t>
            </a:r>
          </a:p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(псевдо трехмерное) </a:t>
            </a:r>
          </a:p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изображение поверхности, </a:t>
            </a:r>
          </a:p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усиливается изображение мелкомасштабной структуры образца.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34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1ED6EF97-382D-4E0D-A084-2B033300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Схема образования изображения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в режиме </a:t>
            </a:r>
            <a:r>
              <a:rPr lang="en-US" altLang="ru-RU">
                <a:solidFill>
                  <a:srgbClr val="3333FF"/>
                </a:solidFill>
              </a:rPr>
              <a:t>Y-</a:t>
            </a:r>
            <a:r>
              <a:rPr lang="ru-RU" altLang="ru-RU">
                <a:solidFill>
                  <a:srgbClr val="3333FF"/>
                </a:solidFill>
              </a:rPr>
              <a:t>модуляции</a:t>
            </a:r>
          </a:p>
        </p:txBody>
      </p:sp>
      <p:pic>
        <p:nvPicPr>
          <p:cNvPr id="150531" name="Picture 5" descr="H:\Схема Y-модуляции 3.tif">
            <a:extLst>
              <a:ext uri="{FF2B5EF4-FFF2-40B4-BE49-F238E27FC236}">
                <a16:creationId xmlns:a16="http://schemas.microsoft.com/office/drawing/2014/main" xmlns="" id="{BE4E5E28-821A-4157-8527-2FADD23F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" y="1165329"/>
            <a:ext cx="8101013" cy="46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Box 22">
            <a:extLst>
              <a:ext uri="{FF2B5EF4-FFF2-40B4-BE49-F238E27FC236}">
                <a16:creationId xmlns:a16="http://schemas.microsoft.com/office/drawing/2014/main" xmlns="" id="{B7CE34C9-8597-4F73-8D18-A1077028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6504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Величина отклонения по вертикали </a:t>
            </a:r>
            <a:r>
              <a:rPr lang="en-US" altLang="ru-RU" sz="1800" dirty="0">
                <a:solidFill>
                  <a:srgbClr val="3333FF"/>
                </a:solidFill>
              </a:rPr>
              <a:t>Y</a:t>
            </a:r>
            <a:r>
              <a:rPr lang="ru-RU" altLang="ru-RU" sz="1800" dirty="0">
                <a:solidFill>
                  <a:srgbClr val="3333FF"/>
                </a:solidFill>
              </a:rPr>
              <a:t> от положения строки пропорциональна величине ответного сигнала в регистрируемой точке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053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8988" y="202779"/>
            <a:ext cx="4540250" cy="12961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1554" name="Picture 2" descr="H:\Пленка с отверстиями 1.tif">
            <a:extLst>
              <a:ext uri="{FF2B5EF4-FFF2-40B4-BE49-F238E27FC236}">
                <a16:creationId xmlns:a16="http://schemas.microsoft.com/office/drawing/2014/main" xmlns="" id="{5B8EBEAE-D38E-42E2-9ADE-4D2C8E0F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4" y="1570931"/>
            <a:ext cx="4527551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H:\Пленка с отверстиями y модуляция 1 b.tif">
            <a:extLst>
              <a:ext uri="{FF2B5EF4-FFF2-40B4-BE49-F238E27FC236}">
                <a16:creationId xmlns:a16="http://schemas.microsoft.com/office/drawing/2014/main" xmlns="" id="{4914217B-2A11-463A-A4D1-1586227F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570931"/>
            <a:ext cx="4545012" cy="344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Прямоугольник 1">
            <a:extLst>
              <a:ext uri="{FF2B5EF4-FFF2-40B4-BE49-F238E27FC236}">
                <a16:creationId xmlns:a16="http://schemas.microsoft.com/office/drawing/2014/main" xmlns="" id="{EFE730DD-4281-451D-9EFE-240DE092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74031"/>
            <a:ext cx="4484687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SEM изображение перфорированной углеродной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 пленки в режиме линейного усиления</a:t>
            </a:r>
            <a:endParaRPr lang="ru-RU" altLang="ru-RU" sz="2000" dirty="0"/>
          </a:p>
        </p:txBody>
      </p:sp>
      <p:sp>
        <p:nvSpPr>
          <p:cNvPr id="151557" name="Прямоугольник 2">
            <a:extLst>
              <a:ext uri="{FF2B5EF4-FFF2-40B4-BE49-F238E27FC236}">
                <a16:creationId xmlns:a16="http://schemas.microsoft.com/office/drawing/2014/main" xmlns="" id="{B63DFC3E-2E36-43DF-886B-4DA7FB98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338" y="466996"/>
            <a:ext cx="348711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тот же объект - в режиме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Y-модуляции </a:t>
            </a:r>
            <a:endParaRPr lang="ru-RU" altLang="ru-RU" sz="2000" dirty="0"/>
          </a:p>
        </p:txBody>
      </p:sp>
      <p:sp>
        <p:nvSpPr>
          <p:cNvPr id="151558" name="Прямоугольник 3">
            <a:extLst>
              <a:ext uri="{FF2B5EF4-FFF2-40B4-BE49-F238E27FC236}">
                <a16:creationId xmlns:a16="http://schemas.microsoft.com/office/drawing/2014/main" xmlns="" id="{607A1BFC-8B98-461E-ACFD-22D18BBCF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4" y="5099323"/>
            <a:ext cx="9167814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Как видно из снимка изображение полученное в режиме </a:t>
            </a:r>
            <a:r>
              <a:rPr lang="ru-RU" altLang="ru-RU" sz="2400" i="1">
                <a:solidFill>
                  <a:srgbClr val="3333FF"/>
                </a:solidFill>
              </a:rPr>
              <a:t>Y-модуляции</a:t>
            </a:r>
            <a:r>
              <a:rPr lang="ru-RU" altLang="ru-RU" sz="2400">
                <a:solidFill>
                  <a:srgbClr val="3333FF"/>
                </a:solidFill>
              </a:rPr>
              <a:t> является псевдо-трехмерным и в некоторых случаях позволяет представить исследуемый объект более рельефно и понять его устройство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9" name="Group 399">
            <a:extLst>
              <a:ext uri="{FF2B5EF4-FFF2-40B4-BE49-F238E27FC236}">
                <a16:creationId xmlns:a16="http://schemas.microsoft.com/office/drawing/2014/main" xmlns="" id="{AE97DA32-396F-4A43-B1B9-00DB0779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68700"/>
              </p:ext>
            </p:extLst>
          </p:nvPr>
        </p:nvGraphicFramePr>
        <p:xfrm>
          <a:off x="1" y="1593212"/>
          <a:ext cx="9143999" cy="5277392"/>
        </p:xfrm>
        <a:graphic>
          <a:graphicData uri="http://schemas.openxmlformats.org/drawingml/2006/table">
            <a:tbl>
              <a:tblPr/>
              <a:tblGrid>
                <a:gridCol w="1547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5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69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6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3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Множитель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Префикс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Множитель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Префикс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 русское, международное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 русское, международное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Э, E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деци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д, d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П, P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санти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с, 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Т, T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м, m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 G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ru-RU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н, n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к, k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п, p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фемто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ф, f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а, a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0190" name="Rectangle 383">
            <a:extLst>
              <a:ext uri="{FF2B5EF4-FFF2-40B4-BE49-F238E27FC236}">
                <a16:creationId xmlns:a16="http://schemas.microsoft.com/office/drawing/2014/main" xmlns="" id="{368BC9C1-39AE-4322-B1A5-528FEE4BC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0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91" name="Text Box 401">
            <a:extLst>
              <a:ext uri="{FF2B5EF4-FFF2-40B4-BE49-F238E27FC236}">
                <a16:creationId xmlns:a16="http://schemas.microsoft.com/office/drawing/2014/main" xmlns="" id="{C6716C1D-8AF3-4848-B8CA-1E43B60B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Множительные префиксы</a:t>
            </a:r>
            <a:endParaRPr lang="en-US" alt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единицам измерения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(названия и обозначения)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1050A364-4213-4C0A-B631-C8E67D004728}"/>
              </a:ext>
            </a:extLst>
          </p:cNvPr>
          <p:cNvCxnSpPr/>
          <p:nvPr/>
        </p:nvCxnSpPr>
        <p:spPr>
          <a:xfrm>
            <a:off x="4355976" y="1556792"/>
            <a:ext cx="0" cy="5277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0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314" y="1196752"/>
            <a:ext cx="91483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 – растровый электронный микроскоп</a:t>
            </a:r>
            <a:r>
              <a:rPr lang="en-US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терминология принятая в России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" y="3933056"/>
            <a:ext cx="91415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сканирующий электронный микроскоп – терминология принятая в мировой литературе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">
            <a:extLst>
              <a:ext uri="{FF2B5EF4-FFF2-40B4-BE49-F238E27FC236}">
                <a16:creationId xmlns:a16="http://schemas.microsoft.com/office/drawing/2014/main" xmlns="" id="{0AB055F0-02D2-492B-B05A-A0D26568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Ответные реакции образующиеся  при взаимодействия электронного зонда </a:t>
            </a:r>
            <a:endParaRPr lang="ru-RU" alt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веществом образца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7" y="1858685"/>
            <a:ext cx="730830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C40A221B-E58D-46AD-8C94-F1638605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5" y="716498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кажущуюся простоту идеи, высказанной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Зворыкиным, М. </a:t>
            </a:r>
            <a:r>
              <a:rPr lang="ru-RU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Кнолем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осуществить ее в виде надежного прибора с достаточным для практической работы разрешением оказалось очень сложно из-за весьма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ограниченных технических возможностей того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23229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27" y="404664"/>
            <a:ext cx="914872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современных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растровых электронных микроскопов предшествовало решение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ряда физико-технических задач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C577A4-E445-4FF0-A9F1-0AA4092A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" y="310033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Специальные источники электронов;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B9A854-8963-49F9-A79C-BFFE996B0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" y="3766405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Физика взаимодействия электронного  зонда с веществом образца. Вторичные источники сигналов;</a:t>
            </a:r>
            <a:endParaRPr lang="en-US" alt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27" y="4846525"/>
            <a:ext cx="91742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Методы регистрации вторичных сигналов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98068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Методы обработки вторичных видеосигналов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4727" y="6124654"/>
            <a:ext cx="9148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 множество других задач….</a:t>
            </a:r>
          </a:p>
        </p:txBody>
      </p:sp>
    </p:spTree>
    <p:extLst>
      <p:ext uri="{BB962C8B-B14F-4D97-AF65-F5344CB8AC3E}">
        <p14:creationId xmlns:p14="http://schemas.microsoft.com/office/powerpoint/2010/main" val="33708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93AE26-835E-4CBB-A69D-C7F99B57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252520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РЭМ в науке и технике стало возможно лишь в </a:t>
            </a:r>
            <a:endParaRPr lang="ru-RU" altLang="ru-RU" sz="4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70-е </a:t>
            </a: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endParaRPr lang="ru-RU" altLang="ru-RU" sz="4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высоко надежные приборы, созданные на основе достижений микроэлектроники и вычислительной техники.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1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Иллюстрация возможностей РЭМ</a:t>
            </a:r>
          </a:p>
        </p:txBody>
      </p:sp>
    </p:spTree>
    <p:extLst>
      <p:ext uri="{BB962C8B-B14F-4D97-AF65-F5344CB8AC3E}">
        <p14:creationId xmlns:p14="http://schemas.microsoft.com/office/powerpoint/2010/main" val="38103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FBF7E8AE-F5E6-4ED1-A386-06F4F4F2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3600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9699" name="Picture 6" descr="Файл:Misc pollen.jpg">
            <a:hlinkClick r:id="rId3"/>
            <a:extLst>
              <a:ext uri="{FF2B5EF4-FFF2-40B4-BE49-F238E27FC236}">
                <a16:creationId xmlns:a16="http://schemas.microsoft.com/office/drawing/2014/main" xmlns="" id="{C9A2E3B4-2962-4DB7-96A4-A2CD4461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72072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>
            <a:extLst>
              <a:ext uri="{FF2B5EF4-FFF2-40B4-BE49-F238E27FC236}">
                <a16:creationId xmlns:a16="http://schemas.microsoft.com/office/drawing/2014/main" xmlns="" id="{77E44A24-EC98-495A-9BB2-6B9889C92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82" y="5490869"/>
            <a:ext cx="91440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Микрофотография пыльцы подсолнечника позволяет оценить возможности </a:t>
            </a:r>
            <a:r>
              <a:rPr lang="ru-RU" alt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РЭМ.</a:t>
            </a:r>
            <a:r>
              <a:rPr lang="en-US" alt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Объемность изображения.</a:t>
            </a:r>
            <a:endParaRPr lang="ru-RU" alt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1228 × 935 =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1 148 180 пикселов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xmlns="" id="{A001A8EE-5B63-4376-AB1E-304EF3B1A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813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вопроса</a:t>
            </a:r>
          </a:p>
        </p:txBody>
      </p:sp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xmlns="" id="{426230F6-A77E-45E9-A23E-F9ECCFDB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6791"/>
            <a:ext cx="9144000" cy="42165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сканирующего микроскопа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была сформулирована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1924 году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создателей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телевидения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В.К.</a:t>
            </a:r>
            <a:r>
              <a:rPr lang="en-US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Зворыкиным</a:t>
            </a:r>
            <a:r>
              <a:rPr lang="en-US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 1935 г.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Кноллем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</a:t>
            </a:r>
            <a:r>
              <a:rPr lang="ru-RU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</a:t>
            </a:r>
            <a:endParaRPr lang="en-US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xmlns="" id="{1CD168C8-C17B-4D53-BBD0-BEB4F113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объекта (образец) разбивается на элементы, (точки, пиксели) и описывается двумерной матрицей 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M{</a:t>
            </a:r>
            <a:r>
              <a:rPr lang="en-US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x,y,s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Untitled-5">
            <a:extLst>
              <a:ext uri="{FF2B5EF4-FFF2-40B4-BE49-F238E27FC236}">
                <a16:creationId xmlns:a16="http://schemas.microsoft.com/office/drawing/2014/main" xmlns="" id="{76F734AB-AAB6-4D45-92F4-D5FA47FC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138"/>
            <a:ext cx="43576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C5111528-3A08-45AA-8BCB-C4DE458E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1071563"/>
            <a:ext cx="4643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координаты точки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объекта</a:t>
            </a:r>
          </a:p>
        </p:txBody>
      </p:sp>
      <p:cxnSp>
        <p:nvCxnSpPr>
          <p:cNvPr id="48133" name="Прямая со стрелкой 7">
            <a:extLst>
              <a:ext uri="{FF2B5EF4-FFF2-40B4-BE49-F238E27FC236}">
                <a16:creationId xmlns:a16="http://schemas.microsoft.com/office/drawing/2014/main" xmlns="" id="{928EE391-5902-4BF3-A011-4D368D1930D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785938" y="1285875"/>
            <a:ext cx="3071812" cy="1393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7DCA9708-60D6-4494-8C23-ED958778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1857375"/>
            <a:ext cx="4643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объект цветной – таких матриц будет минимум три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83DCBD31-0312-468E-8704-6496C423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2643188"/>
            <a:ext cx="4643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шаг этой сетки тем лучше разрешение!!!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644481F1-B3D4-4B45-A0EC-D8CDF887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3500438"/>
            <a:ext cx="46434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описывающая объект;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x,y –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текущие координаты на поверхности объекта;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яркость или цвет точки</a:t>
            </a:r>
          </a:p>
        </p:txBody>
      </p:sp>
      <p:sp>
        <p:nvSpPr>
          <p:cNvPr id="48137" name="TextBox 12">
            <a:extLst>
              <a:ext uri="{FF2B5EF4-FFF2-40B4-BE49-F238E27FC236}">
                <a16:creationId xmlns:a16="http://schemas.microsoft.com/office/drawing/2014/main" xmlns="" id="{FA40E33A-940C-4066-9823-7EBD2E41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9663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электронов зонда с каждой точкой на поверхности образца возникает ответная реакция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интенсивности</a:t>
            </a: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электронов, квантов света, рентгеновского излучения и пр. </a:t>
            </a: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реакция регистрируется специальными детекторами и отображается на экране монитора в соответствующей точке с соответствующей яркостью</a:t>
            </a:r>
          </a:p>
        </p:txBody>
      </p:sp>
    </p:spTree>
    <p:extLst>
      <p:ext uri="{BB962C8B-B14F-4D97-AF65-F5344CB8AC3E}">
        <p14:creationId xmlns:p14="http://schemas.microsoft.com/office/powerpoint/2010/main" val="6734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2" grpId="0" animBg="1"/>
      <p:bldP spid="481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>
            <a:extLst>
              <a:ext uri="{FF2B5EF4-FFF2-40B4-BE49-F238E27FC236}">
                <a16:creationId xmlns:a16="http://schemas.microsoft.com/office/drawing/2014/main" xmlns="" id="{635A2E4E-50A4-4FAA-AA12-E52ABE724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056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и преимущество метода сканирующей электронной микроскопии это возможность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обработки изображений состоящих из отдельных точек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xmlns="" id="{E0B45FF6-D5CE-4EF9-8C56-2111E9D8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649429"/>
              </p:ext>
            </p:extLst>
          </p:nvPr>
        </p:nvGraphicFramePr>
        <p:xfrm>
          <a:off x="-1589" y="2826484"/>
          <a:ext cx="9144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5" name="Equation" r:id="rId3" imgW="1828800" imgH="254000" progId="Equation.DSMT4">
                  <p:embed/>
                </p:oleObj>
              </mc:Choice>
              <mc:Fallback>
                <p:oleObj name="Equation" r:id="rId3" imgW="182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9" y="2826484"/>
                        <a:ext cx="9144000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843288-9969-4D4F-9A1E-A63934DC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8" y="3790781"/>
            <a:ext cx="315753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чисел – изображение объекта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B29E13-A55D-4DF2-86F3-F674E0E8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389" y="3512012"/>
            <a:ext cx="2471741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A1ED08-E12D-4153-A63A-E7B489A5F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31" y="3789011"/>
            <a:ext cx="352928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F802B6-D0B4-4765-948B-7E5808193233}"/>
              </a:ext>
            </a:extLst>
          </p:cNvPr>
          <p:cNvSpPr txBox="1"/>
          <p:nvPr/>
        </p:nvSpPr>
        <p:spPr>
          <a:xfrm>
            <a:off x="-1589" y="466765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важная особенность СЭМ -  это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ответных реакций при взаимодействии зонда с образцом</a:t>
            </a:r>
          </a:p>
        </p:txBody>
      </p:sp>
    </p:spTree>
    <p:extLst>
      <p:ext uri="{BB962C8B-B14F-4D97-AF65-F5344CB8AC3E}">
        <p14:creationId xmlns:p14="http://schemas.microsoft.com/office/powerpoint/2010/main" val="3753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5" grpId="0" animBg="1"/>
      <p:bldP spid="6" grpId="0" animBg="1"/>
      <p:bldP spid="7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9C8613-1AB2-4AE6-A90D-6306C6CF4AFC}"/>
              </a:ext>
            </a:extLst>
          </p:cNvPr>
          <p:cNvSpPr txBox="1"/>
          <p:nvPr/>
        </p:nvSpPr>
        <p:spPr>
          <a:xfrm>
            <a:off x="4768634" y="5819850"/>
            <a:ext cx="4375366" cy="10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C5CB17-7247-4009-A6F7-B5BCB907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58" y="1504228"/>
            <a:ext cx="4375366" cy="4263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C09B02-CBF1-4DA4-BBFB-CB1D8D3B1EBE}"/>
              </a:ext>
            </a:extLst>
          </p:cNvPr>
          <p:cNvSpPr txBox="1"/>
          <p:nvPr/>
        </p:nvSpPr>
        <p:spPr>
          <a:xfrm>
            <a:off x="0" y="0"/>
            <a:ext cx="9144000" cy="1471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РЭМ изображение фрагмента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щитовидной железы мыши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двумя методами </a:t>
            </a:r>
          </a:p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сигнала</a:t>
            </a:r>
            <a:r>
              <a:rPr lang="ru-RU" sz="2800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8959EB8-B9C2-43D4-A0E9-D326F1D61682}"/>
                  </a:ext>
                </a:extLst>
              </p:cNvPr>
              <p:cNvSpPr txBox="1"/>
              <p:nvPr/>
            </p:nvSpPr>
            <p:spPr>
              <a:xfrm>
                <a:off x="5765728" y="5913506"/>
                <a:ext cx="26482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S</a:t>
                </a:r>
                <a:r>
                  <a:rPr lang="ru-RU" b="0" baseline="-25000" dirty="0" err="1"/>
                  <a:t>вых</a:t>
                </a:r>
                <a:r>
                  <a:rPr lang="en-US" b="0" dirty="0"/>
                  <a:t>(X,Y)=S</a:t>
                </a:r>
                <a:r>
                  <a:rPr lang="ru-RU" b="0" baseline="-25000" dirty="0" err="1"/>
                  <a:t>вх</a:t>
                </a:r>
                <a:r>
                  <a:rPr lang="en-US" b="0" dirty="0"/>
                  <a:t>(</a:t>
                </a:r>
                <a:r>
                  <a:rPr lang="en-US" b="0" dirty="0" err="1"/>
                  <a:t>x,y</a:t>
                </a:r>
                <a:r>
                  <a:rPr lang="en-US" b="0" dirty="0"/>
                  <a:t>)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l-GR" b="0" i="1" baseline="3000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ru-RU" b="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59EB8-B9C2-43D4-A0E9-D326F1D6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28" y="5913506"/>
                <a:ext cx="2648253" cy="369332"/>
              </a:xfrm>
              <a:prstGeom prst="rect">
                <a:avLst/>
              </a:prstGeom>
              <a:blipFill>
                <a:blip r:embed="rId3"/>
                <a:stretch>
                  <a:fillRect l="-207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A3D213-5785-4BD2-9870-B5115FC1CDD6}"/>
              </a:ext>
            </a:extLst>
          </p:cNvPr>
          <p:cNvSpPr txBox="1"/>
          <p:nvPr/>
        </p:nvSpPr>
        <p:spPr>
          <a:xfrm>
            <a:off x="5382738" y="6347051"/>
            <a:ext cx="3392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dirty="0"/>
              <a:t>Нелинейное усиление </a:t>
            </a:r>
            <a:r>
              <a:rPr lang="el-GR" b="0" dirty="0"/>
              <a:t>γ</a:t>
            </a:r>
            <a:r>
              <a:rPr lang="ru-RU" b="0" dirty="0"/>
              <a:t>=2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E9B056-2EA3-4999-ABC8-B4DE19B5F011}"/>
              </a:ext>
            </a:extLst>
          </p:cNvPr>
          <p:cNvSpPr txBox="1"/>
          <p:nvPr/>
        </p:nvSpPr>
        <p:spPr>
          <a:xfrm>
            <a:off x="0" y="5767883"/>
            <a:ext cx="4166840" cy="1098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07386C-1FEC-4B6D-A935-7DEE5A5F1EEE}"/>
              </a:ext>
            </a:extLst>
          </p:cNvPr>
          <p:cNvSpPr txBox="1"/>
          <p:nvPr/>
        </p:nvSpPr>
        <p:spPr>
          <a:xfrm>
            <a:off x="756883" y="5884683"/>
            <a:ext cx="246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/>
              <a:t>S</a:t>
            </a:r>
            <a:r>
              <a:rPr lang="ru-RU" b="0" baseline="-25000" dirty="0" err="1"/>
              <a:t>вых</a:t>
            </a:r>
            <a:r>
              <a:rPr lang="en-US" b="0" dirty="0"/>
              <a:t>(X,Y)=K×S</a:t>
            </a:r>
            <a:r>
              <a:rPr lang="ru-RU" b="0" baseline="-25000" dirty="0" err="1"/>
              <a:t>вх</a:t>
            </a:r>
            <a:r>
              <a:rPr lang="en-US" b="0" dirty="0"/>
              <a:t>(</a:t>
            </a:r>
            <a:r>
              <a:rPr lang="en-US" b="0" dirty="0" err="1"/>
              <a:t>x,y</a:t>
            </a:r>
            <a:r>
              <a:rPr lang="en-US" b="0" dirty="0"/>
              <a:t>)</a:t>
            </a:r>
            <a:endParaRPr lang="ru-RU" b="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01F590-E341-4507-86DC-D086E7E62BAC}"/>
              </a:ext>
            </a:extLst>
          </p:cNvPr>
          <p:cNvSpPr txBox="1"/>
          <p:nvPr/>
        </p:nvSpPr>
        <p:spPr>
          <a:xfrm>
            <a:off x="804653" y="6364715"/>
            <a:ext cx="2366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dirty="0"/>
              <a:t>Линейное усиление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02BE43-C513-4D8C-A9D7-236DB9F30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" y="1511458"/>
            <a:ext cx="4148896" cy="41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12" grpId="0" animBg="1"/>
      <p:bldP spid="14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562" y="1484784"/>
            <a:ext cx="916856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Блок-схема  растрового электронного микроскопа</a:t>
            </a:r>
          </a:p>
        </p:txBody>
      </p:sp>
    </p:spTree>
    <p:extLst>
      <p:ext uri="{BB962C8B-B14F-4D97-AF65-F5344CB8AC3E}">
        <p14:creationId xmlns:p14="http://schemas.microsoft.com/office/powerpoint/2010/main" val="37427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BDCCC0F-8B42-444B-ADD4-F85183837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802"/>
            <a:ext cx="9115425" cy="4400550"/>
          </a:xfrm>
          <a:prstGeom prst="rect">
            <a:avLst/>
          </a:prstGeom>
        </p:spPr>
      </p:pic>
      <p:sp>
        <p:nvSpPr>
          <p:cNvPr id="79" name="Text Box 5">
            <a:extLst>
              <a:ext uri="{FF2B5EF4-FFF2-40B4-BE49-F238E27FC236}">
                <a16:creationId xmlns:a16="http://schemas.microsoft.com/office/drawing/2014/main" xmlns="" id="{E1FEF846-32C6-4BCF-8D9C-DBBD16EE0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252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Упрощенная схема</a:t>
            </a:r>
            <a:r>
              <a:rPr lang="en-US" altLang="ru-RU" sz="4000" b="1" dirty="0">
                <a:solidFill>
                  <a:srgbClr val="3333FF"/>
                </a:solidFill>
              </a:rPr>
              <a:t> </a:t>
            </a:r>
            <a:endParaRPr lang="ru-RU" altLang="ru-RU" sz="40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растрового электронного микроскопа</a:t>
            </a:r>
            <a:r>
              <a:rPr lang="en-US" altLang="ru-RU" sz="4000" b="1" dirty="0">
                <a:solidFill>
                  <a:srgbClr val="3333FF"/>
                </a:solidFill>
              </a:rPr>
              <a:t> </a:t>
            </a:r>
            <a:r>
              <a:rPr lang="ru-RU" altLang="ru-RU" sz="4000" b="1" dirty="0">
                <a:solidFill>
                  <a:srgbClr val="3333FF"/>
                </a:solidFill>
              </a:rPr>
              <a:t>(РЭМ</a:t>
            </a:r>
            <a:r>
              <a:rPr lang="ru-RU" altLang="ru-RU" b="1" dirty="0">
                <a:solidFill>
                  <a:srgbClr val="3333FF"/>
                </a:solidFill>
              </a:rPr>
              <a:t>)</a:t>
            </a:r>
            <a:r>
              <a:rPr lang="ru-RU" alt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8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xmlns="" id="{0E37F6AF-699F-40F7-85EA-251841A6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8813"/>
            <a:ext cx="9144000" cy="144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ИСТОЧНИК ЭЛЕКТРОНОВ, ФОРМИРОВАНИЕ ЗОНДА</a:t>
            </a:r>
          </a:p>
        </p:txBody>
      </p:sp>
    </p:spTree>
    <p:extLst>
      <p:ext uri="{BB962C8B-B14F-4D97-AF65-F5344CB8AC3E}">
        <p14:creationId xmlns:p14="http://schemas.microsoft.com/office/powerpoint/2010/main" val="29113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3E021F-C61A-44FC-9993-AD8AFD32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250388"/>
            <a:ext cx="4464496" cy="5536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Электронный зонд</a:t>
            </a:r>
          </a:p>
        </p:txBody>
      </p:sp>
    </p:spTree>
    <p:extLst>
      <p:ext uri="{BB962C8B-B14F-4D97-AF65-F5344CB8AC3E}">
        <p14:creationId xmlns:p14="http://schemas.microsoft.com/office/powerpoint/2010/main" val="13978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>
            <a:extLst>
              <a:ext uri="{FF2B5EF4-FFF2-40B4-BE49-F238E27FC236}">
                <a16:creationId xmlns:a16="http://schemas.microsoft.com/office/drawing/2014/main" xmlns="" id="{B7B45352-FDBB-4067-92FF-FF114AC9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электродинамики жестко связывают </a:t>
            </a:r>
            <a:endParaRPr lang="en-US" altLang="ru-RU" sz="4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зонда с диаметром зонда</a:t>
            </a:r>
            <a:r>
              <a:rPr lang="en-US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расходимостью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xmlns="" id="{963A9136-A4B7-4A66-9F3C-CCE0133F5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4015"/>
              </p:ext>
            </p:extLst>
          </p:nvPr>
        </p:nvGraphicFramePr>
        <p:xfrm>
          <a:off x="2699792" y="3717032"/>
          <a:ext cx="3160713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Equation" r:id="rId3" imgW="495085" imgH="418918" progId="Equation.DSMT4">
                  <p:embed/>
                </p:oleObj>
              </mc:Choice>
              <mc:Fallback>
                <p:oleObj name="Equation" r:id="rId3" imgW="49508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717032"/>
                        <a:ext cx="3160713" cy="2671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ABEC915B-DAFF-4EA6-9584-8AE53434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соотношений показывает, что ток пучка зонда пропорционален диаметру зонда в степени </a:t>
            </a:r>
            <a:r>
              <a:rPr lang="en-US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8/3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величина вторичных сигналов (эмиссия вторичных электронов, генерация рентгеновского излучения, катодолюминесценция и др. эффекты) пропорциональна величине тока зонда и, следовательно, улучшая разрешение, мы будем снижать чувствительность метода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2DD7776-1A9A-4716-B1F3-F0F463FC4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67919"/>
              </p:ext>
            </p:extLst>
          </p:nvPr>
        </p:nvGraphicFramePr>
        <p:xfrm>
          <a:off x="2627784" y="4941168"/>
          <a:ext cx="3259309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3"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4941168"/>
                        <a:ext cx="3259309" cy="1440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2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xmlns="" id="{D7CBAE12-D229-4CCF-87FE-971E01DC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046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</a:rPr>
              <a:t>Параметры типичного кроссовера с вольфрамовым катодом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9BAE7FD6-8B7D-4672-B88C-0AA4A0DFC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03652"/>
              </p:ext>
            </p:extLst>
          </p:nvPr>
        </p:nvGraphicFramePr>
        <p:xfrm>
          <a:off x="539552" y="2228230"/>
          <a:ext cx="2880833" cy="97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78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228230"/>
                        <a:ext cx="2880833" cy="9783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5259AA7-765F-40C9-99F7-C3BD9800E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3001"/>
              </p:ext>
            </p:extLst>
          </p:nvPr>
        </p:nvGraphicFramePr>
        <p:xfrm>
          <a:off x="4139952" y="2228230"/>
          <a:ext cx="4542736" cy="8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79" name="Equation" r:id="rId5" imgW="1244520" imgH="228600" progId="Equation.DSMT4">
                  <p:embed/>
                </p:oleObj>
              </mc:Choice>
              <mc:Fallback>
                <p:oleObj name="Equation" r:id="rId5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2228230"/>
                        <a:ext cx="4542736" cy="8343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7D6977E-B49D-4D1A-85D8-F36123526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6333"/>
              </p:ext>
            </p:extLst>
          </p:nvPr>
        </p:nvGraphicFramePr>
        <p:xfrm>
          <a:off x="2087939" y="3596382"/>
          <a:ext cx="4968122" cy="95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80" name="Equation" r:id="rId7" imgW="1257120" imgH="241200" progId="Equation.DSMT4">
                  <p:embed/>
                </p:oleObj>
              </mc:Choice>
              <mc:Fallback>
                <p:oleObj name="Equation" r:id="rId7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7939" y="3596382"/>
                        <a:ext cx="4968122" cy="9534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92BCA17-9906-4483-B023-30A7974A2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06817"/>
              </p:ext>
            </p:extLst>
          </p:nvPr>
        </p:nvGraphicFramePr>
        <p:xfrm>
          <a:off x="723848" y="4964534"/>
          <a:ext cx="7699317" cy="84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81" name="Equation" r:id="rId9" imgW="2209680" imgH="241200" progId="Equation.DSMT4">
                  <p:embed/>
                </p:oleObj>
              </mc:Choice>
              <mc:Fallback>
                <p:oleObj name="Equation" r:id="rId9" imgW="2209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848" y="4964534"/>
                        <a:ext cx="7699317" cy="8407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6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vorykin.jpg">
            <a:extLst>
              <a:ext uri="{FF2B5EF4-FFF2-40B4-BE49-F238E27FC236}">
                <a16:creationId xmlns:a16="http://schemas.microsoft.com/office/drawing/2014/main" xmlns="" id="{9D2A757C-33E8-4ABB-A6CC-11C2FFF2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" y="1352609"/>
            <a:ext cx="3266918" cy="43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85205"/>
            <a:ext cx="571623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Зворы́кин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Влади́мир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Козьми́ч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1888-1982, </a:t>
            </a:r>
            <a:endParaRPr lang="en-US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создателей современного телевидения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724145"/>
            <a:ext cx="573038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инженер русского происхождения, 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г. Муром (Владимирская губерния)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781470"/>
            <a:ext cx="572412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Муромское реальное училище,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Петербургский технологический институт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Колледж де Франс в Париже.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21396-A350-4E8C-9A46-AABA80E1E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96752"/>
            <a:ext cx="9144000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Для получения достаточного разрешения </a:t>
            </a:r>
            <a:r>
              <a:rPr lang="en-US" altLang="ru-RU" sz="3600" dirty="0">
                <a:solidFill>
                  <a:srgbClr val="FF0000"/>
                </a:solidFill>
              </a:rPr>
              <a:t>(~</a:t>
            </a:r>
            <a:r>
              <a:rPr lang="ru-RU" altLang="ru-RU" sz="3600" dirty="0">
                <a:solidFill>
                  <a:srgbClr val="FF0000"/>
                </a:solidFill>
              </a:rPr>
              <a:t>1-</a:t>
            </a:r>
            <a:r>
              <a:rPr lang="en-US" altLang="ru-RU" sz="3600" dirty="0">
                <a:solidFill>
                  <a:srgbClr val="FF0000"/>
                </a:solidFill>
              </a:rPr>
              <a:t>10</a:t>
            </a:r>
            <a:r>
              <a:rPr lang="ru-RU" altLang="ru-RU" sz="3600" i="1" dirty="0">
                <a:solidFill>
                  <a:srgbClr val="FF0000"/>
                </a:solidFill>
              </a:rPr>
              <a:t>Å</a:t>
            </a:r>
            <a:r>
              <a:rPr lang="en-US" altLang="ru-RU" sz="3600" dirty="0">
                <a:solidFill>
                  <a:srgbClr val="FF0000"/>
                </a:solidFill>
              </a:rPr>
              <a:t>)</a:t>
            </a:r>
            <a:r>
              <a:rPr lang="en-US" altLang="ru-RU" sz="3600" dirty="0">
                <a:solidFill>
                  <a:srgbClr val="3333FF"/>
                </a:solidFill>
              </a:rPr>
              <a:t> </a:t>
            </a:r>
            <a:r>
              <a:rPr lang="ru-RU" altLang="ru-RU" sz="3600" dirty="0">
                <a:solidFill>
                  <a:srgbClr val="3333FF"/>
                </a:solidFill>
              </a:rPr>
              <a:t>о необходимо уменьшить размеры зонда до величины</a:t>
            </a:r>
            <a:r>
              <a:rPr lang="en-US" altLang="ru-RU" sz="3600" dirty="0">
                <a:solidFill>
                  <a:srgbClr val="3333FF"/>
                </a:solidFill>
              </a:rPr>
              <a:t> ~</a:t>
            </a:r>
            <a:r>
              <a:rPr lang="ru-RU" altLang="ru-RU" sz="3600" dirty="0">
                <a:solidFill>
                  <a:srgbClr val="3333FF"/>
                </a:solidFill>
              </a:rPr>
              <a:t> 1-</a:t>
            </a:r>
            <a:r>
              <a:rPr lang="en-US" altLang="ru-RU" sz="3600" dirty="0">
                <a:solidFill>
                  <a:srgbClr val="3333FF"/>
                </a:solidFill>
              </a:rPr>
              <a:t>10</a:t>
            </a:r>
            <a:r>
              <a:rPr lang="ru-RU" altLang="ru-RU" sz="3600" i="1" dirty="0">
                <a:solidFill>
                  <a:srgbClr val="3333FF"/>
                </a:solidFill>
              </a:rPr>
              <a:t>Å</a:t>
            </a:r>
            <a:r>
              <a:rPr lang="ru-RU" altLang="ru-RU" sz="3600" dirty="0">
                <a:solidFill>
                  <a:srgbClr val="3333FF"/>
                </a:solidFill>
              </a:rPr>
              <a:t>, т.е.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в </a:t>
            </a:r>
            <a:r>
              <a:rPr lang="ru-RU" altLang="ru-RU" sz="3600" i="1" dirty="0">
                <a:solidFill>
                  <a:srgbClr val="3333FF"/>
                </a:solidFill>
              </a:rPr>
              <a:t>10</a:t>
            </a:r>
            <a:r>
              <a:rPr lang="en-US" altLang="ru-RU" sz="3600" i="1" dirty="0">
                <a:solidFill>
                  <a:srgbClr val="3333FF"/>
                </a:solidFill>
              </a:rPr>
              <a:t> </a:t>
            </a:r>
            <a:r>
              <a:rPr lang="ru-RU" altLang="ru-RU" sz="3600" i="1" dirty="0">
                <a:solidFill>
                  <a:srgbClr val="3333FF"/>
                </a:solidFill>
              </a:rPr>
              <a:t>000</a:t>
            </a:r>
            <a:r>
              <a:rPr lang="ru-RU" altLang="ru-RU" sz="3600" dirty="0">
                <a:solidFill>
                  <a:srgbClr val="3333FF"/>
                </a:solidFill>
              </a:rPr>
              <a:t> раз, но при этом существенно уменьшается ток зонда до </a:t>
            </a:r>
            <a:r>
              <a:rPr lang="en-US" altLang="ru-RU" sz="3600" dirty="0">
                <a:solidFill>
                  <a:srgbClr val="3333FF"/>
                </a:solidFill>
              </a:rPr>
              <a:t>~</a:t>
            </a:r>
            <a:r>
              <a:rPr lang="ru-RU" altLang="ru-RU" sz="3600" i="1" dirty="0">
                <a:solidFill>
                  <a:srgbClr val="3333FF"/>
                </a:solidFill>
              </a:rPr>
              <a:t>0.01на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i="1" dirty="0">
                <a:solidFill>
                  <a:srgbClr val="FF0000"/>
                </a:solidFill>
              </a:rPr>
              <a:t>I≈d</a:t>
            </a:r>
            <a:r>
              <a:rPr lang="en-US" altLang="ru-RU" sz="3600" i="1" baseline="30000" dirty="0">
                <a:solidFill>
                  <a:srgbClr val="FF0000"/>
                </a:solidFill>
              </a:rPr>
              <a:t>8/3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2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titled-2a">
            <a:extLst>
              <a:ext uri="{FF2B5EF4-FFF2-40B4-BE49-F238E27FC236}">
                <a16:creationId xmlns:a16="http://schemas.microsoft.com/office/drawing/2014/main" xmlns="" id="{83607D19-5CD8-4BF9-8F84-DE11DDA5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4" y="1773467"/>
            <a:ext cx="4219276" cy="25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3578CC8A-E2CE-45EF-A210-35500AE8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" y="278843"/>
            <a:ext cx="910036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тока зонда </a:t>
            </a:r>
            <a:endParaRPr lang="en-US" altLang="ru-RU" sz="4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тока накала вольфрамового катода</a:t>
            </a:r>
          </a:p>
        </p:txBody>
      </p:sp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xmlns="" id="{E265E152-373D-4924-A19E-19D7E6EF3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11285"/>
              </p:ext>
            </p:extLst>
          </p:nvPr>
        </p:nvGraphicFramePr>
        <p:xfrm>
          <a:off x="4402590" y="3209504"/>
          <a:ext cx="4746922" cy="96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Формула" r:id="rId4" imgW="1498600" imgH="368300" progId="Equation.3">
                  <p:embed/>
                </p:oleObj>
              </mc:Choice>
              <mc:Fallback>
                <p:oleObj name="Формула" r:id="rId4" imgW="1498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590" y="3209504"/>
                        <a:ext cx="4746922" cy="9671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39767096-7672-4B6F-B6DF-64AF1C5F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04" y="4520254"/>
            <a:ext cx="4219276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выхода для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вольфрамового катода </a:t>
            </a:r>
            <a:endParaRPr lang="en-US" alt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φ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4,5эв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тока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=1,75A/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T=2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ru-RU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ACB80716-28D6-42AE-BC34-9322968A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930" y="1773467"/>
            <a:ext cx="477040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Ричардсона -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Дешмана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30" descr="{\displaystyle \varphi }">
            <a:extLst>
              <a:ext uri="{FF2B5EF4-FFF2-40B4-BE49-F238E27FC236}">
                <a16:creationId xmlns:a16="http://schemas.microsoft.com/office/drawing/2014/main" xmlns="" id="{AFE555D0-5B5A-488D-B6E8-AD7E7F30A8D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-2439640" y="-355601"/>
            <a:ext cx="2823815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31" descr="{\displaystyle k}">
            <a:extLst>
              <a:ext uri="{FF2B5EF4-FFF2-40B4-BE49-F238E27FC236}">
                <a16:creationId xmlns:a16="http://schemas.microsoft.com/office/drawing/2014/main" xmlns="" id="{F58074DE-90BC-46C1-930C-B3D5EEEA97E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-2439640" y="-66676"/>
            <a:ext cx="2823815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33" descr="{\displaystyle m}">
            <a:extLst>
              <a:ext uri="{FF2B5EF4-FFF2-40B4-BE49-F238E27FC236}">
                <a16:creationId xmlns:a16="http://schemas.microsoft.com/office/drawing/2014/main" xmlns="" id="{D98C75F4-1365-4BA1-83CB-2707B558829F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121128" y="800099"/>
            <a:ext cx="2823815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34" descr="{\displaystyle h}">
            <a:extLst>
              <a:ext uri="{FF2B5EF4-FFF2-40B4-BE49-F238E27FC236}">
                <a16:creationId xmlns:a16="http://schemas.microsoft.com/office/drawing/2014/main" xmlns="" id="{936CF94F-BD64-4DDA-8FAF-64D31578E8BE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-2439640" y="511174"/>
            <a:ext cx="2823815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35" descr="{\displaystyle T}">
            <a:extLst>
              <a:ext uri="{FF2B5EF4-FFF2-40B4-BE49-F238E27FC236}">
                <a16:creationId xmlns:a16="http://schemas.microsoft.com/office/drawing/2014/main" xmlns="" id="{7AB13019-DE7B-43B8-9111-E8ECFD7749F6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-2439640" y="800099"/>
            <a:ext cx="2823815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70A30B9-6B24-4F58-87EA-96DD1A1FD0D5}"/>
                  </a:ext>
                </a:extLst>
              </p:cNvPr>
              <p:cNvSpPr txBox="1"/>
              <p:nvPr/>
            </p:nvSpPr>
            <p:spPr>
              <a:xfrm>
                <a:off x="4402590" y="4520254"/>
                <a:ext cx="4746922" cy="18935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indent="538163"/>
                <a:r>
                  <a:rPr lang="el-GR" b="0" dirty="0"/>
                  <a:t>φ</a:t>
                </a:r>
                <a:r>
                  <a:rPr lang="ru-RU" b="0" dirty="0"/>
                  <a:t> – работа выхода электронов; </a:t>
                </a:r>
              </a:p>
              <a:p>
                <a:pPr indent="538163"/>
                <a:r>
                  <a:rPr lang="ru-RU" b="0" dirty="0"/>
                  <a:t> </a:t>
                </a:r>
                <a:r>
                  <a:rPr lang="en-US" b="0" dirty="0"/>
                  <a:t>k – </a:t>
                </a:r>
                <a:r>
                  <a:rPr lang="ru-RU" b="0" dirty="0"/>
                  <a:t>постоянная Больцмана; </a:t>
                </a:r>
              </a:p>
              <a:p>
                <a:pPr indent="538163"/>
                <a:r>
                  <a:rPr lang="en-US" b="0" dirty="0"/>
                  <a:t>e, m</a:t>
                </a:r>
                <a:r>
                  <a:rPr lang="ru-RU" b="0" dirty="0"/>
                  <a:t> </a:t>
                </a:r>
                <a:r>
                  <a:rPr lang="en-US" b="0" dirty="0"/>
                  <a:t>– </a:t>
                </a:r>
                <a:r>
                  <a:rPr lang="ru-RU" b="0" dirty="0"/>
                  <a:t>заряд и масса электрона; </a:t>
                </a:r>
              </a:p>
              <a:p>
                <a:pPr indent="538163"/>
                <a:r>
                  <a:rPr lang="en-US" b="0" dirty="0"/>
                  <a:t>h</a:t>
                </a:r>
                <a:r>
                  <a:rPr lang="ru-RU" b="0" dirty="0"/>
                  <a:t> – постоянная Планка; </a:t>
                </a:r>
              </a:p>
              <a:p>
                <a:pPr indent="538163"/>
                <a:r>
                  <a:rPr lang="en-US" b="0" dirty="0"/>
                  <a:t>T – </a:t>
                </a:r>
                <a:r>
                  <a:rPr lang="ru-RU" b="0" dirty="0"/>
                  <a:t>абсолютная температура;</a:t>
                </a:r>
              </a:p>
              <a:p>
                <a:pPr indent="538163"/>
                <a:r>
                  <a:rPr lang="en-US" b="0" dirty="0"/>
                  <a:t>A</a:t>
                </a:r>
                <a:r>
                  <a:rPr lang="en-US" b="0" baseline="-25000" dirty="0"/>
                  <a:t>0</a:t>
                </a:r>
                <a:r>
                  <a:rPr lang="en-US" b="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0A30B9-6B24-4F58-87EA-96DD1A1F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90" y="4520254"/>
                <a:ext cx="4746922" cy="1893532"/>
              </a:xfrm>
              <a:prstGeom prst="rect">
                <a:avLst/>
              </a:prstGeom>
              <a:blipFill>
                <a:blip r:embed="rId6"/>
                <a:stretch>
                  <a:fillRect t="-1935" b="-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25E097-5799-4FD0-9D7A-45360E842F12}"/>
              </a:ext>
            </a:extLst>
          </p:cNvPr>
          <p:cNvSpPr/>
          <p:nvPr/>
        </p:nvSpPr>
        <p:spPr>
          <a:xfrm>
            <a:off x="0" y="1052736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несколько способов увеличения тока зонда. С одной стороны, можно увеличивать ускоряющее напряжение, снижая длину волны электронов, с другой - необходимо уменьшать аберрации линз и в первую очередь сферическую аберрацию </a:t>
            </a:r>
            <a:endParaRPr lang="en-US" altLang="ru-RU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03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8CF9A7-F0FA-4D7F-AA1D-FC736A40EBDA}"/>
              </a:ext>
            </a:extLst>
          </p:cNvPr>
          <p:cNvSpPr/>
          <p:nvPr/>
        </p:nvSpPr>
        <p:spPr>
          <a:xfrm>
            <a:off x="0" y="2132856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есть способы увеличения плотности тока путем перехода на катоды из </a:t>
            </a:r>
            <a:r>
              <a:rPr lang="ru-RU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гексаборида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лантана</a:t>
            </a:r>
            <a:r>
              <a:rPr lang="ru-RU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altLang="ru-RU" sz="4000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sz="4000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92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6C36DAE3-8AF5-497C-A7F8-73CB7411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82" y="2892633"/>
            <a:ext cx="9143999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выхода и плотность тока для </a:t>
            </a:r>
            <a:endParaRPr lang="en-US" alt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катода из 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altLang="ru-RU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гексобарида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лантана)</a:t>
            </a:r>
            <a:endParaRPr lang="ru-RU" altLang="ru-RU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=65A/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T=1600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=100A/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T=1680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FC9C5278-30AC-4F66-842E-B9C18019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785267"/>
            <a:ext cx="914399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 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 выше </a:t>
            </a:r>
            <a:endParaRPr lang="en-US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у катодов из 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!!!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E1714F5-BD37-47EA-805E-866004BB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82" y="0"/>
            <a:ext cx="9144000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выхода для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вольфрамового катода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ru-RU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4,5эв</a:t>
            </a:r>
            <a:endParaRPr lang="en-US" alt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тока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=1,75A/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T=2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ru-RU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98B320-450D-4207-9514-F505C238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95" y="1271587"/>
            <a:ext cx="6893609" cy="5586413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922D81BC-8E59-48FB-AB65-8F5EF26D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Автокатод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endParaRPr lang="en-US" alt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гексоборида</a:t>
            </a:r>
            <a:r>
              <a:rPr lang="ru-RU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лантана</a:t>
            </a:r>
            <a:r>
              <a:rPr lang="en-US" alt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  <a:r>
              <a:rPr lang="en-US" altLang="ru-RU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74224D-AF6B-42D3-B6ED-96B42230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" y="0"/>
            <a:ext cx="9136063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между током зонда </a:t>
            </a:r>
            <a:r>
              <a:rPr lang="en-US" alt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диаметром пучка </a:t>
            </a:r>
            <a:r>
              <a:rPr lang="en-US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800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вольфрамового </a:t>
            </a:r>
            <a:r>
              <a:rPr lang="ru-RU" alt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термокатода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для катода из </a:t>
            </a:r>
            <a:r>
              <a:rPr lang="ru-RU" alt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гексаборида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лантана при разных ускоряющих напряжениях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38F770-7C1B-49FE-96BE-1BA11FEDC5F2}"/>
              </a:ext>
            </a:extLst>
          </p:cNvPr>
          <p:cNvSpPr txBox="1"/>
          <p:nvPr/>
        </p:nvSpPr>
        <p:spPr>
          <a:xfrm>
            <a:off x="6568443" y="3431491"/>
            <a:ext cx="25104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Линиями </a:t>
            </a:r>
          </a:p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выделена </a:t>
            </a:r>
          </a:p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</a:t>
            </a:r>
          </a:p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работы РЕМ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549"/>
            <a:ext cx="61150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4473537-3A70-4CD6-9446-F8D6D9DC2DB6}"/>
              </a:ext>
            </a:extLst>
          </p:cNvPr>
          <p:cNvCxnSpPr>
            <a:stCxn id="6" idx="1"/>
          </p:cNvCxnSpPr>
          <p:nvPr/>
        </p:nvCxnSpPr>
        <p:spPr bwMode="auto">
          <a:xfrm flipH="1">
            <a:off x="4788024" y="4093211"/>
            <a:ext cx="1780419" cy="10639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23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1CA16E-4435-4F57-8E09-358FC8425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следует иметь в виду, что все эти меры в результате 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дадут желаемого результата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связано это с тем, что при взаимодействии электронов пучка с материалом образца происходит заметное увеличение области, в которой генерируются вторичные сигналы по сравнению с диаметром зонда.</a:t>
            </a:r>
            <a:r>
              <a:rPr lang="ru-RU" altLang="ru-RU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xmlns="" id="{2F0A8EC8-9D91-4DCF-A766-520E4277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49" y="1028750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</a:rPr>
              <a:t>В растровой микроскопии приходится работать с очень маленькими токами зонда. </a:t>
            </a:r>
            <a:endParaRPr lang="ru-RU" altLang="ru-RU" sz="4000" dirty="0" smtClean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46192"/>
            <a:ext cx="916449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</a:rPr>
              <a:t>При этом величина отклика в каждой точке объекта </a:t>
            </a:r>
          </a:p>
          <a:p>
            <a:pPr algn="ctr"/>
            <a:r>
              <a:rPr lang="ru-RU" altLang="ru-RU" sz="4000" dirty="0">
                <a:solidFill>
                  <a:srgbClr val="FF0000"/>
                </a:solidFill>
              </a:rPr>
              <a:t>будет в 10-100 раз меньше</a:t>
            </a:r>
            <a:r>
              <a:rPr lang="ru-RU" altLang="ru-RU" sz="4000" dirty="0" smtClean="0">
                <a:solidFill>
                  <a:srgbClr val="FF0000"/>
                </a:solidFill>
              </a:rPr>
              <a:t>!!!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18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0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3333FF"/>
                </a:solidFill>
              </a:rPr>
              <a:t>Детекторы </a:t>
            </a:r>
          </a:p>
          <a:p>
            <a:pPr algn="ctr"/>
            <a:r>
              <a:rPr lang="ru-RU" sz="5400" dirty="0">
                <a:solidFill>
                  <a:srgbClr val="3333FF"/>
                </a:solidFill>
              </a:rPr>
              <a:t>вторичных электронов</a:t>
            </a:r>
          </a:p>
        </p:txBody>
      </p:sp>
    </p:spTree>
    <p:extLst>
      <p:ext uri="{BB962C8B-B14F-4D97-AF65-F5344CB8AC3E}">
        <p14:creationId xmlns:p14="http://schemas.microsoft.com/office/powerpoint/2010/main" val="21385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7031CF-C85F-4C16-843C-F3263E22BD5E}"/>
              </a:ext>
            </a:extLst>
          </p:cNvPr>
          <p:cNvSpPr txBox="1"/>
          <p:nvPr/>
        </p:nvSpPr>
        <p:spPr>
          <a:xfrm>
            <a:off x="0" y="476672"/>
            <a:ext cx="914400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Первой мировой войны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В.К. Зворыкин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войсках связи в Гродно, затем в офицерской радио школе в Петрограде.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от гражданской войны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столицу белого движения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Сибирь к Колчаку.</a:t>
            </a:r>
            <a:endParaRPr lang="ru-RU" altLang="ru-RU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Ззанимается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оборудованием радиостанций. </a:t>
            </a:r>
            <a:endParaRPr lang="en-US" altLang="ru-RU" sz="3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 году, во время командировки </a:t>
            </a:r>
            <a:endParaRPr lang="en-US" altLang="ru-RU" sz="3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Нью-Йорк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Колчака пало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возвращаться было некуда.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50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68496AF-5C92-406E-A39E-4D71F2C9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809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сделанные выше, показывают, что при диаметре зонда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100Å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ток составляет очень малую величину, около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0.01на.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Даже если предположить, что коэффициент вторичной эмиссии равен единице, ток вторичных электронов составит лишь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0,01на.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63" y="3743161"/>
            <a:ext cx="914400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к необходимости регистрировать в РЭМ очень слабые вторичные сигналы, что, в свою очередь, является сложной технической задачей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67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40BFE55-CAF0-4202-B235-BD44D439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Схема детектора </a:t>
            </a:r>
            <a:endParaRPr lang="en-US" altLang="ru-RU" sz="36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Эверхарта-Торнли </a:t>
            </a:r>
          </a:p>
        </p:txBody>
      </p:sp>
      <p:pic>
        <p:nvPicPr>
          <p:cNvPr id="186372" name="Picture 4" descr="H:\Детектор ЭТ 5.tif">
            <a:extLst>
              <a:ext uri="{FF2B5EF4-FFF2-40B4-BE49-F238E27FC236}">
                <a16:creationId xmlns:a16="http://schemas.microsoft.com/office/drawing/2014/main" xmlns="" id="{E1024083-5D5D-4693-9581-0F336B31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43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100px-Pmside">
            <a:hlinkClick r:id="rId3" tooltip="ФЭУ"/>
            <a:extLst>
              <a:ext uri="{FF2B5EF4-FFF2-40B4-BE49-F238E27FC236}">
                <a16:creationId xmlns:a16="http://schemas.microsoft.com/office/drawing/2014/main" xmlns="" id="{421D1CDF-B115-4D0E-A7D0-300F586F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697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>
            <a:extLst>
              <a:ext uri="{FF2B5EF4-FFF2-40B4-BE49-F238E27FC236}">
                <a16:creationId xmlns:a16="http://schemas.microsoft.com/office/drawing/2014/main" xmlns="" id="{D6CE8B3C-60C5-4C8F-A6AC-6E25C73A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903663"/>
            <a:ext cx="6516687" cy="2954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Фотоэлектронный умножитель (ФЭУ) — электровакууиный прибор</a:t>
            </a:r>
            <a:r>
              <a:rPr lang="ru-RU" altLang="ru-RU" sz="1800"/>
              <a:t>, </a:t>
            </a:r>
            <a:r>
              <a:rPr lang="ru-RU" altLang="ru-RU" sz="1800">
                <a:solidFill>
                  <a:srgbClr val="3333FF"/>
                </a:solidFill>
              </a:rPr>
              <a:t>в котором поток электронов, излучаемый фотокатодом под действием оптического излучения (фототок), усиливается в умножительной системе в результате вторичной электронной эмиссии; ток в цепи анода (коллектора вторичных электронов) значительно превышает первоначальный фототок </a:t>
            </a:r>
            <a:r>
              <a:rPr lang="ru-RU" altLang="ru-RU" sz="1800">
                <a:solidFill>
                  <a:srgbClr val="FF0000"/>
                </a:solidFill>
              </a:rPr>
              <a:t>(обычно в </a:t>
            </a:r>
            <a:r>
              <a:rPr lang="en-US" altLang="ru-RU" sz="2400">
                <a:solidFill>
                  <a:srgbClr val="FF0000"/>
                </a:solidFill>
              </a:rPr>
              <a:t>10</a:t>
            </a:r>
            <a:r>
              <a:rPr lang="ru-RU" altLang="ru-RU" sz="2400">
                <a:solidFill>
                  <a:srgbClr val="FF0000"/>
                </a:solidFill>
              </a:rPr>
              <a:t>0</a:t>
            </a:r>
            <a:r>
              <a:rPr lang="en-US" altLang="ru-RU" sz="2400">
                <a:solidFill>
                  <a:srgbClr val="FF0000"/>
                </a:solidFill>
              </a:rPr>
              <a:t>000</a:t>
            </a:r>
            <a:r>
              <a:rPr lang="en-US" altLang="ru-RU" sz="1800">
                <a:solidFill>
                  <a:srgbClr val="FF0000"/>
                </a:solidFill>
              </a:rPr>
              <a:t> </a:t>
            </a:r>
            <a:r>
              <a:rPr lang="ru-RU" altLang="ru-RU" sz="1800">
                <a:solidFill>
                  <a:srgbClr val="FF0000"/>
                </a:solidFill>
              </a:rPr>
              <a:t>раз и выше)</a:t>
            </a:r>
            <a:r>
              <a:rPr lang="ru-RU" altLang="ru-RU" sz="1800">
                <a:solidFill>
                  <a:srgbClr val="3333FF"/>
                </a:solidFill>
              </a:rPr>
              <a:t>. Впервые был предложен и разработан Л.А.Кубецким в 1930-34 гг.</a:t>
            </a:r>
          </a:p>
        </p:txBody>
      </p:sp>
      <p:sp>
        <p:nvSpPr>
          <p:cNvPr id="62468" name="Text Box 7">
            <a:extLst>
              <a:ext uri="{FF2B5EF4-FFF2-40B4-BE49-F238E27FC236}">
                <a16:creationId xmlns:a16="http://schemas.microsoft.com/office/drawing/2014/main" xmlns="" id="{7C887F54-69AB-4161-88EE-CE8AD7BE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Фотоэлектронный умножитель (ФЭУ)</a:t>
            </a:r>
          </a:p>
        </p:txBody>
      </p:sp>
      <p:pic>
        <p:nvPicPr>
          <p:cNvPr id="62469" name="Picture 6" descr="L:\Temprorary files\Educations\Educational process\MSU\2012-2013\Arc\234.jpg">
            <a:extLst>
              <a:ext uri="{FF2B5EF4-FFF2-40B4-BE49-F238E27FC236}">
                <a16:creationId xmlns:a16="http://schemas.microsoft.com/office/drawing/2014/main" xmlns="" id="{CC691458-0CAB-485C-ADC4-4EE3D419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714375"/>
            <a:ext cx="52260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624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4" name="Line 12">
            <a:extLst>
              <a:ext uri="{FF2B5EF4-FFF2-40B4-BE49-F238E27FC236}">
                <a16:creationId xmlns:a16="http://schemas.microsoft.com/office/drawing/2014/main" xmlns="" id="{7B7C998D-D587-461B-B74A-2D0E8E49F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8155" name="Picture 43" descr="FEU">
            <a:extLst>
              <a:ext uri="{FF2B5EF4-FFF2-40B4-BE49-F238E27FC236}">
                <a16:creationId xmlns:a16="http://schemas.microsoft.com/office/drawing/2014/main" xmlns="" id="{348704B9-BB0C-48BE-8C89-521F9995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>
            <a:extLst>
              <a:ext uri="{FF2B5EF4-FFF2-40B4-BE49-F238E27FC236}">
                <a16:creationId xmlns:a16="http://schemas.microsoft.com/office/drawing/2014/main" xmlns="" id="{5BDCBD2D-CAB6-4989-8CA6-5B54BAF1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Схематическое изображение ФЭУ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и схема его подключения</a:t>
            </a:r>
          </a:p>
        </p:txBody>
      </p:sp>
      <p:sp>
        <p:nvSpPr>
          <p:cNvPr id="218157" name="Text Box 45">
            <a:extLst>
              <a:ext uri="{FF2B5EF4-FFF2-40B4-BE49-F238E27FC236}">
                <a16:creationId xmlns:a16="http://schemas.microsoft.com/office/drawing/2014/main" xmlns="" id="{B8CFF1CB-E2B6-4F0C-8135-391337F9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3333FF"/>
                </a:solidFill>
              </a:rPr>
              <a:t>Материал динодов </a:t>
            </a:r>
            <a:r>
              <a:rPr lang="en-US" altLang="ru-RU" sz="2400" b="0" i="1">
                <a:solidFill>
                  <a:srgbClr val="3333FF"/>
                </a:solidFill>
              </a:rPr>
              <a:t>K</a:t>
            </a:r>
            <a:r>
              <a:rPr lang="en-US" altLang="ru-RU" sz="2400" b="0" i="1" baseline="-25000">
                <a:solidFill>
                  <a:srgbClr val="3333FF"/>
                </a:solidFill>
              </a:rPr>
              <a:t>1</a:t>
            </a:r>
            <a:r>
              <a:rPr lang="en-US" altLang="ru-RU" sz="2400" b="0" i="1">
                <a:solidFill>
                  <a:srgbClr val="3333FF"/>
                </a:solidFill>
              </a:rPr>
              <a:t>,K</a:t>
            </a:r>
            <a:r>
              <a:rPr lang="en-US" altLang="ru-RU" sz="2400" b="0" i="1" baseline="-25000">
                <a:solidFill>
                  <a:srgbClr val="3333FF"/>
                </a:solidFill>
              </a:rPr>
              <a:t>2</a:t>
            </a:r>
            <a:r>
              <a:rPr lang="en-US" altLang="ru-RU" sz="2400" b="0" i="1">
                <a:solidFill>
                  <a:srgbClr val="3333FF"/>
                </a:solidFill>
              </a:rPr>
              <a:t>,…K</a:t>
            </a:r>
            <a:r>
              <a:rPr lang="en-US" altLang="ru-RU" sz="2400" b="0" i="1" baseline="-25000">
                <a:solidFill>
                  <a:srgbClr val="3333FF"/>
                </a:solidFill>
              </a:rPr>
              <a:t>n</a:t>
            </a:r>
            <a:r>
              <a:rPr lang="en-US" altLang="ru-RU" sz="2400" b="0">
                <a:solidFill>
                  <a:srgbClr val="3333FF"/>
                </a:solidFill>
              </a:rPr>
              <a:t> </a:t>
            </a:r>
            <a:r>
              <a:rPr lang="ru-RU" altLang="ru-RU" sz="2400" b="0">
                <a:solidFill>
                  <a:srgbClr val="3333FF"/>
                </a:solidFill>
              </a:rPr>
              <a:t>подбирается так, что бы коэффициент вторичной эмиссии был больше единицы</a:t>
            </a:r>
          </a:p>
        </p:txBody>
      </p:sp>
    </p:spTree>
    <p:extLst>
      <p:ext uri="{BB962C8B-B14F-4D97-AF65-F5344CB8AC3E}">
        <p14:creationId xmlns:p14="http://schemas.microsoft.com/office/powerpoint/2010/main" val="4575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2181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xmlns="" id="{C49BBFC2-F40A-4F36-928D-8E98D558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582902"/>
            <a:ext cx="5868144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3333FF"/>
                </a:solidFill>
              </a:rPr>
              <a:t>Кубецкий</a:t>
            </a:r>
            <a:r>
              <a:rPr lang="ru-RU" altLang="ru-RU" sz="1800" dirty="0">
                <a:solidFill>
                  <a:srgbClr val="3333FF"/>
                </a:solidFill>
              </a:rPr>
              <a:t> Леонид Александрович (1906-1959), советский физик, изобретатель. Окончил </a:t>
            </a:r>
            <a:r>
              <a:rPr lang="ru-RU" altLang="ru-RU" sz="1800" dirty="0">
                <a:solidFill>
                  <a:srgbClr val="FF0000"/>
                </a:solidFill>
              </a:rPr>
              <a:t>Ленинградский политехнический институт</a:t>
            </a:r>
            <a:r>
              <a:rPr lang="ru-RU" altLang="ru-RU" sz="1800" dirty="0">
                <a:solidFill>
                  <a:srgbClr val="3333FF"/>
                </a:solidFill>
              </a:rPr>
              <a:t>. </a:t>
            </a:r>
            <a:endParaRPr lang="en-US" altLang="ru-RU" sz="1800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dirty="0"/>
              <a:t>Работал в Ленинградском физико-техническом институте, в НИИ судостроения в Москве, в институте теоретической геофизики АН СССР, в институте автоматики и телемеханики АН СССР, в институте биофизики АН СССР</a:t>
            </a:r>
            <a:r>
              <a:rPr lang="ru-RU" altLang="ru-RU" sz="18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Основные работы по электронике (управляемые газоразрядные и телевизионные приборы) 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7816775-FCE4-4F64-A51F-936A8866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143039"/>
            <a:ext cx="5868144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FF0000"/>
                </a:solidFill>
              </a:rPr>
              <a:t>Кубецкий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 err="1">
                <a:solidFill>
                  <a:srgbClr val="FF0000"/>
                </a:solidFill>
              </a:rPr>
              <a:t>Л.А</a:t>
            </a:r>
            <a:r>
              <a:rPr lang="ru-RU" altLang="ru-RU" sz="1800" dirty="0">
                <a:solidFill>
                  <a:srgbClr val="FF0000"/>
                </a:solidFill>
              </a:rPr>
              <a:t>. изобрёл (1930) </a:t>
            </a:r>
            <a:endParaRPr lang="en-US" altLang="ru-RU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и практически осуществил (1934) </a:t>
            </a:r>
            <a:endParaRPr lang="en-US" altLang="ru-RU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sng" dirty="0">
                <a:solidFill>
                  <a:srgbClr val="FF0000"/>
                </a:solidFill>
              </a:rPr>
              <a:t>фотоэлектронный умножитель</a:t>
            </a:r>
            <a:r>
              <a:rPr lang="ru-RU" altLang="ru-RU" sz="1800" dirty="0">
                <a:solidFill>
                  <a:srgbClr val="FF0000"/>
                </a:solidFill>
              </a:rPr>
              <a:t> (Государственная премия СССР, 1948)</a:t>
            </a:r>
            <a:endParaRPr lang="ru-RU" alt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C322F2-C626-4C91-A9CA-E4B119C9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" y="1118811"/>
            <a:ext cx="31623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xmlns="" id="{330246AC-F4F5-409F-80C3-2EA3DC73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Полупроводниковый детектор</a:t>
            </a:r>
            <a:r>
              <a:rPr lang="en-US" altLang="ru-RU" dirty="0">
                <a:solidFill>
                  <a:srgbClr val="3333FF"/>
                </a:solidFill>
              </a:rPr>
              <a:t> </a:t>
            </a:r>
            <a:endParaRPr lang="ru-RU" altLang="ru-RU" dirty="0" smtClean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3333FF"/>
                </a:solidFill>
              </a:rPr>
              <a:t>для </a:t>
            </a:r>
            <a:r>
              <a:rPr lang="ru-RU" altLang="ru-RU" dirty="0">
                <a:solidFill>
                  <a:srgbClr val="3333FF"/>
                </a:solidFill>
              </a:rPr>
              <a:t>регистрации вторичных электронов 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xmlns="" id="{2B5B7672-9715-45B8-9A0F-345DED246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Электроны зонда, попадая в материал полупроводника вблизи </a:t>
            </a:r>
            <a:r>
              <a:rPr lang="ru-RU" altLang="ru-RU" sz="1600" i="1">
                <a:solidFill>
                  <a:srgbClr val="3333FF"/>
                </a:solidFill>
              </a:rPr>
              <a:t>p-n</a:t>
            </a:r>
            <a:r>
              <a:rPr lang="ru-RU" altLang="ru-RU" sz="1600">
                <a:solidFill>
                  <a:srgbClr val="3333FF"/>
                </a:solidFill>
              </a:rPr>
              <a:t>-перехода, рождают в нем электронно-дырочные пары, что приводит к появлению тока в цепи </a:t>
            </a:r>
            <a:r>
              <a:rPr lang="ru-RU" altLang="ru-RU" sz="1600" i="1">
                <a:solidFill>
                  <a:srgbClr val="3333FF"/>
                </a:solidFill>
              </a:rPr>
              <a:t>p-n</a:t>
            </a:r>
            <a:r>
              <a:rPr lang="ru-RU" altLang="ru-RU" sz="1600">
                <a:solidFill>
                  <a:srgbClr val="3333FF"/>
                </a:solidFill>
              </a:rPr>
              <a:t>-перехода. Этот ток будет пропорционален количеству электронов, поглощенных в монокристалле полупроводника. Для получения достаточной величины сигнала ток в дальнейшем усиливается специальными малошумящими усилителями.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Электроны должны иметь энергию, достаточную для образования электронно-дырочных пар, поэтому полупроводниковый детектор (ППД) обычно используется для регистрации высокоэнергетической части вторичных электронов. Так как </a:t>
            </a:r>
            <a:r>
              <a:rPr lang="ru-RU" altLang="ru-RU" sz="1600" i="1">
                <a:solidFill>
                  <a:srgbClr val="3333FF"/>
                </a:solidFill>
              </a:rPr>
              <a:t>p-n</a:t>
            </a:r>
            <a:r>
              <a:rPr lang="ru-RU" altLang="ru-RU" sz="1600">
                <a:solidFill>
                  <a:srgbClr val="3333FF"/>
                </a:solidFill>
              </a:rPr>
              <a:t>-переход может иметь значительную площадь, эффективность сбора и регистрации отраженных электронов при помощи ППД выше, чем для детектора Эверхарта-Торнли.  </a:t>
            </a:r>
          </a:p>
        </p:txBody>
      </p:sp>
      <p:pic>
        <p:nvPicPr>
          <p:cNvPr id="53253" name="Picture 5" descr="H:\pn переход.tif">
            <a:extLst>
              <a:ext uri="{FF2B5EF4-FFF2-40B4-BE49-F238E27FC236}">
                <a16:creationId xmlns:a16="http://schemas.microsoft.com/office/drawing/2014/main" xmlns="" id="{BEE5B37A-D062-4F99-B996-54491A19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96" y="1159750"/>
            <a:ext cx="3829396" cy="30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:a16="http://schemas.microsoft.com/office/drawing/2014/main" xmlns="" id="{A9B5A05A-ECCB-4656-8882-E66D14AE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rgbClr val="3333FF"/>
                </a:solidFill>
              </a:rPr>
              <a:t>Детекторы рентгеновского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xmlns="" id="{0AB7A341-7414-4B82-A5FC-DC90C079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Регистрация рентгеновского излучения </a:t>
            </a:r>
          </a:p>
        </p:txBody>
      </p:sp>
      <p:sp>
        <p:nvSpPr>
          <p:cNvPr id="51204" name="Text Box 7">
            <a:extLst>
              <a:ext uri="{FF2B5EF4-FFF2-40B4-BE49-F238E27FC236}">
                <a16:creationId xmlns:a16="http://schemas.microsoft.com/office/drawing/2014/main" xmlns="" id="{186E3B1D-377D-4A17-969A-CED17758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176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-52388"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Газовый проточный пропорциональный детектор </a:t>
            </a:r>
          </a:p>
          <a:p>
            <a:pPr marL="85725" lvl="3" indent="-52388"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1-рентгеновское излучение; 2-тонкое окно; 3-изолятор; </a:t>
            </a:r>
          </a:p>
          <a:p>
            <a:pPr marL="85725" lvl="3" indent="-52388"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4-к предусилителю; 5-высокое напряжение;</a:t>
            </a:r>
          </a:p>
          <a:p>
            <a:pPr marL="85725" lvl="3" indent="-52388"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6-патрубок входа наполняющего газа;</a:t>
            </a:r>
          </a:p>
          <a:p>
            <a:pPr marL="85725" lvl="3" indent="-52388"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7-патрубок выхода газа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34" y="1484784"/>
            <a:ext cx="63531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400px-Photomultipliertube_scheme_rus">
            <a:hlinkClick r:id="rId2" tooltip="&quot;Схема ФЭУ&quot;"/>
            <a:extLst>
              <a:ext uri="{FF2B5EF4-FFF2-40B4-BE49-F238E27FC236}">
                <a16:creationId xmlns:a16="http://schemas.microsoft.com/office/drawing/2014/main" xmlns="" id="{CACFCA95-921A-4405-BC3B-9A78522E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3"/>
            <a:ext cx="9144000" cy="381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2">
            <a:extLst>
              <a:ext uri="{FF2B5EF4-FFF2-40B4-BE49-F238E27FC236}">
                <a16:creationId xmlns:a16="http://schemas.microsoft.com/office/drawing/2014/main" xmlns="" id="{3F86E5B8-BE8D-4399-8FDD-65276860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8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Сцинцилляционный</a:t>
            </a:r>
            <a:r>
              <a:rPr lang="ru-RU" altLang="ru-RU" sz="3600"/>
              <a:t> </a:t>
            </a:r>
            <a:r>
              <a:rPr lang="ru-RU" altLang="ru-RU" sz="3600">
                <a:solidFill>
                  <a:srgbClr val="3333FF"/>
                </a:solidFill>
              </a:rPr>
              <a:t>детектор для регистрации рентгеновского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xmlns="" id="{5ACF8821-F732-4A2A-87F5-FC5B7EFC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0" y="1305341"/>
            <a:ext cx="9144000" cy="42473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3333FF"/>
                </a:solidFill>
              </a:rPr>
              <a:t>ФИЗИЧЕСКИЕ МЕХАНИЗМЫ ВЗАИМДЕЙСТВИЕ </a:t>
            </a:r>
            <a:endParaRPr lang="en-US" altLang="ru-RU" sz="5400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3333FF"/>
                </a:solidFill>
              </a:rPr>
              <a:t>ЭЛЕКТРОННОГО ПУЧКА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3333FF"/>
                </a:solidFill>
              </a:rPr>
              <a:t>С ВЕЩЕСТВОМ</a:t>
            </a:r>
          </a:p>
        </p:txBody>
      </p:sp>
    </p:spTree>
    <p:extLst>
      <p:ext uri="{BB962C8B-B14F-4D97-AF65-F5344CB8AC3E}">
        <p14:creationId xmlns:p14="http://schemas.microsoft.com/office/powerpoint/2010/main" val="1378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121851-4DEB-412B-BCF4-F00FA12E500C}"/>
              </a:ext>
            </a:extLst>
          </p:cNvPr>
          <p:cNvSpPr/>
          <p:nvPr/>
        </p:nvSpPr>
        <p:spPr>
          <a:xfrm>
            <a:off x="0" y="476672"/>
            <a:ext cx="914400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Зворыкин становится сотрудником компании «</a:t>
            </a:r>
            <a:r>
              <a:rPr lang="ru-RU" altLang="ru-RU" sz="3200" dirty="0" err="1">
                <a:solidFill>
                  <a:srgbClr val="3333FF"/>
                </a:solidFill>
              </a:rPr>
              <a:t>Вестингауз</a:t>
            </a:r>
            <a:r>
              <a:rPr lang="ru-RU" altLang="ru-RU" sz="3200" dirty="0">
                <a:solidFill>
                  <a:srgbClr val="3333FF"/>
                </a:solidFill>
              </a:rPr>
              <a:t>» (США), </a:t>
            </a:r>
          </a:p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где занимается любимой темой — передачей изображения на расстояние, </a:t>
            </a:r>
            <a:r>
              <a:rPr lang="ru-RU" altLang="ru-RU" sz="3200" dirty="0"/>
              <a:t>однако не находит </a:t>
            </a:r>
          </a:p>
          <a:p>
            <a:pPr algn="ctr"/>
            <a:r>
              <a:rPr lang="ru-RU" altLang="ru-RU" sz="3200" dirty="0"/>
              <a:t>понимания</a:t>
            </a:r>
            <a:r>
              <a:rPr lang="en-US" altLang="ru-RU" sz="3200" dirty="0"/>
              <a:t> </a:t>
            </a:r>
            <a:r>
              <a:rPr lang="ru-RU" altLang="ru-RU" sz="3200" dirty="0"/>
              <a:t>и поддержки  </a:t>
            </a:r>
          </a:p>
          <a:p>
            <a:pPr algn="ctr"/>
            <a:r>
              <a:rPr lang="ru-RU" altLang="ru-RU" sz="3200" dirty="0"/>
              <a:t>у руководства фирмы</a:t>
            </a:r>
          </a:p>
          <a:p>
            <a:pPr algn="ctr"/>
            <a:r>
              <a:rPr lang="ru-RU" altLang="ru-RU" sz="3200" dirty="0"/>
              <a:t>(продолжает разработки самостоятельно).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1704" y="4653136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В 1923 году Зворыкин получил патент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на телевидение, осуществляемое полностью на электронном принципе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8411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 descr="IMG_0006a">
            <a:extLst>
              <a:ext uri="{FF2B5EF4-FFF2-40B4-BE49-F238E27FC236}">
                <a16:creationId xmlns:a16="http://schemas.microsoft.com/office/drawing/2014/main" xmlns="" id="{20EB3BA3-FEA5-4222-9C2A-9C950B96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5937"/>
            <a:ext cx="7139163" cy="50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1">
            <a:extLst>
              <a:ext uri="{FF2B5EF4-FFF2-40B4-BE49-F238E27FC236}">
                <a16:creationId xmlns:a16="http://schemas.microsoft.com/office/drawing/2014/main" xmlns="" id="{E6C482B4-9FBD-40F1-92A6-C1174640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114"/>
            <a:ext cx="9155575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Численное моделирование траекторий движения электронов в мишени выполнено методом Монте-Карло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2">
            <a:extLst>
              <a:ext uri="{FF2B5EF4-FFF2-40B4-BE49-F238E27FC236}">
                <a16:creationId xmlns:a16="http://schemas.microsoft.com/office/drawing/2014/main" xmlns="" id="{5ECA892C-2B7A-4A39-9AAD-43FE0F0C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Спектр энергий электронов покидающих поверхность мишени под действием электронов зонда</a:t>
            </a:r>
            <a:endParaRPr lang="ru-RU" altLang="ru-RU" sz="3600" dirty="0"/>
          </a:p>
        </p:txBody>
      </p:sp>
      <p:pic>
        <p:nvPicPr>
          <p:cNvPr id="69635" name="Picture 4" descr="E:\Спектр вторичных электронов.tif">
            <a:extLst>
              <a:ext uri="{FF2B5EF4-FFF2-40B4-BE49-F238E27FC236}">
                <a16:creationId xmlns:a16="http://schemas.microsoft.com/office/drawing/2014/main" xmlns="" id="{4965B9B8-6C44-49EC-8696-79EFD66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6991"/>
            <a:ext cx="8154987" cy="50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Прямоугольник 1">
            <a:extLst>
              <a:ext uri="{FF2B5EF4-FFF2-40B4-BE49-F238E27FC236}">
                <a16:creationId xmlns:a16="http://schemas.microsoft.com/office/drawing/2014/main" xmlns="" id="{9B8CA344-A924-40AF-9277-F2370EC6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993"/>
            <a:ext cx="9128125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При попадании электронов зонда на поверхность</a:t>
            </a:r>
            <a:r>
              <a:rPr lang="ru-RU" altLang="ru-RU" sz="3600" dirty="0"/>
              <a:t> </a:t>
            </a:r>
            <a:r>
              <a:rPr lang="ru-RU" altLang="ru-RU" sz="3600" dirty="0">
                <a:solidFill>
                  <a:srgbClr val="3333FF"/>
                </a:solidFill>
              </a:rPr>
              <a:t>мишени-образца происходит множество достаточно сложных процессов, связанных с передачей энергии электронов зонда веществу мишени. В первом приближении все эти явления можно разделить на две большие группы: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F3AE57A3-DA8C-4662-B291-39948E66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400" cap="all" dirty="0">
                <a:solidFill>
                  <a:srgbClr val="3333FF"/>
                </a:solidFill>
                <a:cs typeface="+mn-cs"/>
              </a:rPr>
              <a:t>Рассеяние</a:t>
            </a:r>
            <a:r>
              <a:rPr lang="ru-RU" altLang="ru-RU" sz="4400" dirty="0">
                <a:solidFill>
                  <a:srgbClr val="3333FF"/>
                </a:solidFill>
                <a:cs typeface="+mn-cs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400" dirty="0">
                <a:solidFill>
                  <a:srgbClr val="3333FF"/>
                </a:solidFill>
                <a:cs typeface="+mn-cs"/>
              </a:rPr>
              <a:t>ЭЛЕКТРОВ ЗОНДА ВЕЩЕСТВОМ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xmlns="" id="{BB2A7382-A16B-4523-A8E8-715335E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4" y="188640"/>
            <a:ext cx="914400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ctr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3600" dirty="0"/>
              <a:t>Одноактное (реже многоактное) </a:t>
            </a:r>
            <a:r>
              <a:rPr lang="ru-RU" altLang="ru-RU" sz="3600" i="1" dirty="0">
                <a:solidFill>
                  <a:srgbClr val="3333FF"/>
                </a:solidFill>
              </a:rPr>
              <a:t>упругое рассеяние</a:t>
            </a:r>
            <a:r>
              <a:rPr lang="ru-RU" altLang="ru-RU" sz="3600" dirty="0">
                <a:solidFill>
                  <a:srgbClr val="FF0000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связанное с изменением траекторий электронов без потери или при малой потере энергии;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C4D76B-51F3-48FD-A3E2-0E17E31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5592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2.   Многоактные процессы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i="1" dirty="0">
                <a:solidFill>
                  <a:srgbClr val="3333FF"/>
                </a:solidFill>
              </a:rPr>
              <a:t>неупругого рассеяния</a:t>
            </a:r>
            <a:r>
              <a:rPr lang="ru-RU" altLang="ru-RU" sz="3600" dirty="0">
                <a:solidFill>
                  <a:srgbClr val="FF0000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обусловленное взаимодействием с электронами и ядрами атомов с потерей энергии при каждом акте взаимодействия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92" y="1700808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Упругое </a:t>
            </a:r>
          </a:p>
          <a:p>
            <a:pPr algn="ctr"/>
            <a:r>
              <a:rPr lang="ru-RU" sz="7200" dirty="0"/>
              <a:t>рассеяние </a:t>
            </a:r>
          </a:p>
          <a:p>
            <a:pPr algn="ctr"/>
            <a:r>
              <a:rPr lang="ru-RU" sz="7200" dirty="0"/>
              <a:t>электронов</a:t>
            </a:r>
          </a:p>
        </p:txBody>
      </p:sp>
    </p:spTree>
    <p:extLst>
      <p:ext uri="{BB962C8B-B14F-4D97-AF65-F5344CB8AC3E}">
        <p14:creationId xmlns:p14="http://schemas.microsoft.com/office/powerpoint/2010/main" val="25094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xmlns="" id="{B322FF0C-F0F4-4527-A160-C77A5095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Упругое рассеяние электронов</a:t>
            </a:r>
            <a:r>
              <a:rPr lang="ru-RU" altLang="ru-RU" sz="4000"/>
              <a:t> 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xmlns="" id="{E13BE603-6875-4790-B87A-B2939BB5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836613"/>
            <a:ext cx="9144000" cy="397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Упругое рассеяние электронов, как правило, возникает в результате кулоновского взаимодействия электронов с полем ядра - это так называемое </a:t>
            </a:r>
            <a:r>
              <a:rPr lang="ru-RU" altLang="ru-RU" sz="2800" dirty="0" err="1">
                <a:solidFill>
                  <a:srgbClr val="3333FF"/>
                </a:solidFill>
              </a:rPr>
              <a:t>резерфордовское</a:t>
            </a:r>
            <a:r>
              <a:rPr lang="ru-RU" altLang="ru-RU" sz="2800" dirty="0">
                <a:solidFill>
                  <a:srgbClr val="3333FF"/>
                </a:solidFill>
              </a:rPr>
              <a:t> рассеяние, и происходит, как правило, на углы порядка десятков градусов. Сечение рассеяния зависит от энергии частиц </a:t>
            </a:r>
            <a:r>
              <a:rPr lang="en-US" altLang="ru-RU" sz="2800" i="1" dirty="0">
                <a:solidFill>
                  <a:srgbClr val="3333FF"/>
                </a:solidFill>
              </a:rPr>
              <a:t>E</a:t>
            </a:r>
            <a:r>
              <a:rPr lang="en-US" altLang="ru-RU" sz="2800" dirty="0">
                <a:solidFill>
                  <a:srgbClr val="3333FF"/>
                </a:solidFill>
              </a:rPr>
              <a:t>, </a:t>
            </a:r>
            <a:r>
              <a:rPr lang="ru-RU" altLang="ru-RU" sz="2800" dirty="0">
                <a:solidFill>
                  <a:srgbClr val="3333FF"/>
                </a:solidFill>
              </a:rPr>
              <a:t>угла рассеяния</a:t>
            </a:r>
            <a:r>
              <a:rPr lang="en-US" altLang="ru-RU" sz="2800" dirty="0">
                <a:solidFill>
                  <a:srgbClr val="3333FF"/>
                </a:solidFill>
              </a:rPr>
              <a:t> </a:t>
            </a:r>
            <a:r>
              <a:rPr lang="el-GR" altLang="ru-RU" sz="2800" i="1" dirty="0">
                <a:solidFill>
                  <a:srgbClr val="3333FF"/>
                </a:solidFill>
              </a:rPr>
              <a:t>φ</a:t>
            </a:r>
            <a:r>
              <a:rPr lang="ru-RU" altLang="ru-RU" sz="2800" dirty="0">
                <a:solidFill>
                  <a:srgbClr val="3333FF"/>
                </a:solidFill>
              </a:rPr>
              <a:t>, атомного номера </a:t>
            </a:r>
            <a:r>
              <a:rPr lang="ru-RU" altLang="ru-RU" sz="2800" i="1" dirty="0">
                <a:solidFill>
                  <a:srgbClr val="3333FF"/>
                </a:solidFill>
              </a:rPr>
              <a:t>Z </a:t>
            </a:r>
            <a:r>
              <a:rPr lang="ru-RU" altLang="ru-RU" sz="2800" dirty="0">
                <a:solidFill>
                  <a:srgbClr val="3333FF"/>
                </a:solidFill>
              </a:rPr>
              <a:t>и описывается формулой </a:t>
            </a:r>
            <a:r>
              <a:rPr lang="ru-RU" altLang="ru-RU" sz="2800" dirty="0" err="1">
                <a:solidFill>
                  <a:srgbClr val="3333FF"/>
                </a:solidFill>
              </a:rPr>
              <a:t>Э.Резерфорда</a:t>
            </a:r>
            <a:r>
              <a:rPr lang="ru-RU" altLang="ru-RU" sz="2800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(Нобелевская премия по 1908 г.) </a:t>
            </a:r>
            <a:r>
              <a:rPr lang="ru-RU" altLang="ru-RU" sz="20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6804" name="Rectangle 7">
            <a:extLst>
              <a:ext uri="{FF2B5EF4-FFF2-40B4-BE49-F238E27FC236}">
                <a16:creationId xmlns:a16="http://schemas.microsoft.com/office/drawing/2014/main" xmlns="" id="{9319C3B6-0028-48C6-8034-708899CA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36" name="Text Box 20">
            <a:extLst>
              <a:ext uri="{FF2B5EF4-FFF2-40B4-BE49-F238E27FC236}">
                <a16:creationId xmlns:a16="http://schemas.microsoft.com/office/drawing/2014/main" xmlns="" id="{701A707B-9039-49BE-A1A7-0D5A7380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6491288"/>
            <a:ext cx="2898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Формула РЕЗЕРФОРДА</a:t>
            </a:r>
          </a:p>
        </p:txBody>
      </p:sp>
      <p:graphicFrame>
        <p:nvGraphicFramePr>
          <p:cNvPr id="63494" name="Объект 1">
            <a:extLst>
              <a:ext uri="{FF2B5EF4-FFF2-40B4-BE49-F238E27FC236}">
                <a16:creationId xmlns:a16="http://schemas.microsoft.com/office/drawing/2014/main" xmlns="" id="{B40444E4-3691-485C-A954-37B9FAD50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38252"/>
              </p:ext>
            </p:extLst>
          </p:nvPr>
        </p:nvGraphicFramePr>
        <p:xfrm>
          <a:off x="1347788" y="4841875"/>
          <a:ext cx="6040437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Equation" r:id="rId4" imgW="1688367" imgH="431613" progId="Equation.DSMT4">
                  <p:embed/>
                </p:oleObj>
              </mc:Choice>
              <mc:Fallback>
                <p:oleObj name="Equation" r:id="rId4" imgW="1688367" imgH="431613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841875"/>
                        <a:ext cx="6040437" cy="1544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34819" grpId="0" animBg="1"/>
      <p:bldP spid="348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xmlns="" id="{05C20677-E3BF-4671-9733-3182AA8B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Упругое рассеяние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электронов зонда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веществом</a:t>
            </a:r>
          </a:p>
        </p:txBody>
      </p:sp>
      <p:sp>
        <p:nvSpPr>
          <p:cNvPr id="3" name="Прямоугольник 28">
            <a:extLst>
              <a:ext uri="{FF2B5EF4-FFF2-40B4-BE49-F238E27FC236}">
                <a16:creationId xmlns:a16="http://schemas.microsoft.com/office/drawing/2014/main" xmlns="" id="{5DFBB069-F643-4C17-83A8-56EBDEED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37238"/>
            <a:ext cx="43164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Однократный акт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упругого рассеяние</a:t>
            </a:r>
            <a:endParaRPr lang="en-US" altLang="ru-RU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6564" name="Picture 8" descr="K:\УОР2.tif">
            <a:extLst>
              <a:ext uri="{FF2B5EF4-FFF2-40B4-BE49-F238E27FC236}">
                <a16:creationId xmlns:a16="http://schemas.microsoft.com/office/drawing/2014/main" xmlns="" id="{C0AD3D33-66B6-4B50-A260-C5752B250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3164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" descr="E:\УМРЭ.tif">
            <a:extLst>
              <a:ext uri="{FF2B5EF4-FFF2-40B4-BE49-F238E27FC236}">
                <a16:creationId xmlns:a16="http://schemas.microsoft.com/office/drawing/2014/main" xmlns="" id="{AC13802F-A565-405B-A49B-0B323382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205038"/>
            <a:ext cx="43592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Прямоугольник 32">
            <a:extLst>
              <a:ext uri="{FF2B5EF4-FFF2-40B4-BE49-F238E27FC236}">
                <a16:creationId xmlns:a16="http://schemas.microsoft.com/office/drawing/2014/main" xmlns="" id="{3259ACAF-4E36-482B-9569-A6B2E296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5837238"/>
            <a:ext cx="43783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2. Многократный акт почти </a:t>
            </a:r>
            <a:r>
              <a:rPr lang="ru-RU" altLang="ru-RU" sz="1800" dirty="0">
                <a:solidFill>
                  <a:srgbClr val="FF0000"/>
                </a:solidFill>
              </a:rPr>
              <a:t>упругого рассеяние</a:t>
            </a:r>
            <a:endParaRPr lang="en-US" alt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3" grpId="0" animBg="1"/>
      <p:bldP spid="6656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7519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6000" dirty="0">
                <a:solidFill>
                  <a:srgbClr val="3333FF"/>
                </a:solidFill>
              </a:rPr>
              <a:t>Неупругое рассеяние электронов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103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K:\НОЭ.tif">
            <a:extLst>
              <a:ext uri="{FF2B5EF4-FFF2-40B4-BE49-F238E27FC236}">
                <a16:creationId xmlns:a16="http://schemas.microsoft.com/office/drawing/2014/main" xmlns="" id="{5CFD334B-0B9A-47CB-ACE6-5CB0C70A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3" y="1568450"/>
            <a:ext cx="64801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1">
            <a:extLst>
              <a:ext uri="{FF2B5EF4-FFF2-40B4-BE49-F238E27FC236}">
                <a16:creationId xmlns:a16="http://schemas.microsoft.com/office/drawing/2014/main" xmlns="" id="{8E03B33D-1E33-4EAE-8BE7-21FF5F23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15875"/>
            <a:ext cx="9126537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3333FF"/>
                </a:solidFill>
              </a:rPr>
              <a:t>Неупругое рассеяние электронов мишенью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>
            <a:extLst>
              <a:ext uri="{FF2B5EF4-FFF2-40B4-BE49-F238E27FC236}">
                <a16:creationId xmlns:a16="http://schemas.microsoft.com/office/drawing/2014/main" xmlns="" id="{9B1D3685-4BB8-417C-8AE9-6BDA56F2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40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3333FF"/>
                </a:solidFill>
              </a:rPr>
              <a:t>Потери энергии электронами зонда в материале мишени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2902BC-7762-40CD-990D-FA1473FE1980}"/>
              </a:ext>
            </a:extLst>
          </p:cNvPr>
          <p:cNvSpPr/>
          <p:nvPr/>
        </p:nvSpPr>
        <p:spPr>
          <a:xfrm>
            <a:off x="0" y="404664"/>
            <a:ext cx="914400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сканирующего</a:t>
            </a:r>
            <a:r>
              <a:rPr lang="en-US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микроскопа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сформулирована в 1935 году </a:t>
            </a:r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немецкими учеными </a:t>
            </a:r>
          </a:p>
          <a:p>
            <a:pPr algn="ctr"/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Кнолем</a:t>
            </a:r>
            <a:r>
              <a:rPr lang="en-US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altLang="ru-RU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</a:t>
            </a:r>
            <a:r>
              <a:rPr lang="ru-RU" alt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в таком микроскопе формируется последовательно по точкам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ответных реакций взаимодействия электронного </a:t>
            </a:r>
            <a:r>
              <a:rPr lang="ru-RU" alt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пучка (зонда</a:t>
            </a:r>
            <a:r>
              <a:rPr lang="ru-RU" alt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</a:t>
            </a:r>
            <a:r>
              <a:rPr lang="ru-RU" alt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 образца</a:t>
            </a: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1583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xmlns="" id="{2D472695-A205-4A84-83BC-33A962BD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" y="692696"/>
            <a:ext cx="9144001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Процесс потерь энергии электронами связан с многократными актами их взаимодействия с кулоновскими полями ядер и электронами атомных оболочек и носит многоступенчатый характер. </a:t>
            </a:r>
            <a:endParaRPr lang="en-US" altLang="ru-RU" sz="3600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Описание траекторий электронов в таких многократных случайных актах обычно проводится в рамках метода Монте-Карло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1207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xmlns="" id="{9E61E5A4-87C1-4A5C-B93E-9999955A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1663"/>
            <a:ext cx="9144000" cy="2676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err="1">
                <a:solidFill>
                  <a:srgbClr val="3333FF"/>
                </a:solidFill>
              </a:rPr>
              <a:t>E</a:t>
            </a:r>
            <a:r>
              <a:rPr lang="ru-RU" altLang="ru-RU" sz="2400" i="1" baseline="-25000" dirty="0" err="1">
                <a:solidFill>
                  <a:srgbClr val="3333FF"/>
                </a:solidFill>
              </a:rPr>
              <a:t>m</a:t>
            </a:r>
            <a:r>
              <a:rPr lang="ru-RU" altLang="ru-RU" sz="2400" i="1" dirty="0">
                <a:solidFill>
                  <a:srgbClr val="3333FF"/>
                </a:solidFill>
              </a:rPr>
              <a:t> - </a:t>
            </a:r>
            <a:r>
              <a:rPr lang="ru-RU" altLang="ru-RU" sz="2400" dirty="0">
                <a:solidFill>
                  <a:srgbClr val="3333FF"/>
                </a:solidFill>
              </a:rPr>
              <a:t>средняя энергия электронов,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33FF"/>
                </a:solidFill>
              </a:rPr>
              <a:t>e </a:t>
            </a:r>
            <a:r>
              <a:rPr lang="ru-RU" altLang="ru-RU" sz="2400" dirty="0">
                <a:solidFill>
                  <a:srgbClr val="3333FF"/>
                </a:solidFill>
              </a:rPr>
              <a:t>- заряд электрона,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 i="1" dirty="0">
                <a:solidFill>
                  <a:srgbClr val="3333FF"/>
                </a:solidFill>
              </a:rPr>
              <a:t>ρ</a:t>
            </a:r>
            <a:r>
              <a:rPr lang="ru-RU" altLang="ru-RU" sz="2400" dirty="0">
                <a:solidFill>
                  <a:srgbClr val="3333FF"/>
                </a:solidFill>
              </a:rPr>
              <a:t>- плотность вещества,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33FF"/>
                </a:solidFill>
              </a:rPr>
              <a:t>Z </a:t>
            </a:r>
            <a:r>
              <a:rPr lang="ru-RU" altLang="ru-RU" sz="2400" dirty="0">
                <a:solidFill>
                  <a:srgbClr val="3333FF"/>
                </a:solidFill>
              </a:rPr>
              <a:t>- атомный номер,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33FF"/>
                </a:solidFill>
              </a:rPr>
              <a:t>A </a:t>
            </a:r>
            <a:r>
              <a:rPr lang="ru-RU" altLang="ru-RU" sz="2400" dirty="0">
                <a:solidFill>
                  <a:srgbClr val="3333FF"/>
                </a:solidFill>
              </a:rPr>
              <a:t>- атомный вес,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33FF"/>
                </a:solidFill>
              </a:rPr>
              <a:t>N</a:t>
            </a:r>
            <a:r>
              <a:rPr lang="ru-RU" altLang="ru-RU" sz="2400" i="1" baseline="-25000" dirty="0">
                <a:solidFill>
                  <a:srgbClr val="3333FF"/>
                </a:solidFill>
              </a:rPr>
              <a:t>0</a:t>
            </a:r>
            <a:r>
              <a:rPr lang="ru-RU" altLang="ru-RU" sz="2400" i="1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- число </a:t>
            </a:r>
            <a:r>
              <a:rPr lang="ru-RU" altLang="ru-RU" sz="2400" dirty="0" err="1">
                <a:solidFill>
                  <a:srgbClr val="3333FF"/>
                </a:solidFill>
              </a:rPr>
              <a:t>Авагадро</a:t>
            </a:r>
            <a:r>
              <a:rPr lang="ru-RU" altLang="ru-RU" sz="2400" dirty="0">
                <a:solidFill>
                  <a:srgbClr val="3333FF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33FF"/>
                </a:solidFill>
              </a:rPr>
              <a:t>J</a:t>
            </a:r>
            <a:r>
              <a:rPr lang="ru-RU" altLang="ru-RU" sz="2400" dirty="0">
                <a:solidFill>
                  <a:srgbClr val="3333FF"/>
                </a:solidFill>
              </a:rPr>
              <a:t> - средний потенциал ионизации элемента </a:t>
            </a:r>
            <a:endParaRPr lang="en-US" altLang="ru-RU" sz="2400" dirty="0">
              <a:solidFill>
                <a:srgbClr val="3333FF"/>
              </a:solidFill>
            </a:endParaRPr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xmlns="" id="{EADA2CAE-0F24-43EF-BDBE-4B3C98E4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Расчет потерь энергии электронов в мишени в предположении непрерывности потерь впервые был сделан Бете методами квантовой теории 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81D26A61-3896-45A2-8F44-51AB75981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767913"/>
              </p:ext>
            </p:extLst>
          </p:nvPr>
        </p:nvGraphicFramePr>
        <p:xfrm>
          <a:off x="920750" y="1341438"/>
          <a:ext cx="73025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4" name="Equation" r:id="rId4" imgW="2425700" imgH="444500" progId="Equation.DSMT4">
                  <p:embed/>
                </p:oleObj>
              </mc:Choice>
              <mc:Fallback>
                <p:oleObj name="Equation" r:id="rId4" imgW="2425700" imgH="4445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341438"/>
                        <a:ext cx="7302500" cy="165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CF39AF7-01A7-4AD5-9442-15611CAEB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90201"/>
              </p:ext>
            </p:extLst>
          </p:nvPr>
        </p:nvGraphicFramePr>
        <p:xfrm>
          <a:off x="1358900" y="5973763"/>
          <a:ext cx="64262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5" name="Equation" r:id="rId6" imgW="2032000" imgH="279400" progId="Equation.DSMT4">
                  <p:embed/>
                </p:oleObj>
              </mc:Choice>
              <mc:Fallback>
                <p:oleObj name="Equation" r:id="rId6" imgW="2032000" imgH="2794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5973763"/>
                        <a:ext cx="6426200" cy="884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:a16="http://schemas.microsoft.com/office/drawing/2014/main" xmlns="" id="{900F1DBB-C652-4828-ABE9-327CA29B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778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Для описания средних потерь энергии используют еще выражение средней тормозной способности </a:t>
            </a:r>
            <a:endParaRPr lang="ru-RU" altLang="ru-RU" sz="1800" dirty="0"/>
          </a:p>
        </p:txBody>
      </p:sp>
      <p:sp>
        <p:nvSpPr>
          <p:cNvPr id="61444" name="TextBox 4">
            <a:extLst>
              <a:ext uri="{FF2B5EF4-FFF2-40B4-BE49-F238E27FC236}">
                <a16:creationId xmlns:a16="http://schemas.microsoft.com/office/drawing/2014/main" xmlns="" id="{8F31E4B9-3579-4054-B59F-4CE9D1A5A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3181"/>
            <a:ext cx="9144000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Параметр </a:t>
            </a:r>
            <a:r>
              <a:rPr lang="en-US" altLang="ru-RU" i="1" dirty="0">
                <a:solidFill>
                  <a:srgbClr val="3333FF"/>
                </a:solidFill>
              </a:rPr>
              <a:t>S</a:t>
            </a:r>
            <a:r>
              <a:rPr lang="en-US" altLang="ru-RU" dirty="0">
                <a:solidFill>
                  <a:srgbClr val="3333FF"/>
                </a:solidFill>
              </a:rPr>
              <a:t> </a:t>
            </a:r>
            <a:r>
              <a:rPr lang="ru-RU" altLang="ru-RU" dirty="0">
                <a:solidFill>
                  <a:srgbClr val="3333FF"/>
                </a:solidFill>
              </a:rPr>
              <a:t>определяет средние потери энергии на единицу длины и единицу плотности, т.е. на единицу массовой толщины</a:t>
            </a:r>
            <a:endParaRPr lang="ru-RU" altLang="ru-RU" dirty="0"/>
          </a:p>
        </p:txBody>
      </p:sp>
      <p:graphicFrame>
        <p:nvGraphicFramePr>
          <p:cNvPr id="67588" name="Объект 1">
            <a:extLst>
              <a:ext uri="{FF2B5EF4-FFF2-40B4-BE49-F238E27FC236}">
                <a16:creationId xmlns:a16="http://schemas.microsoft.com/office/drawing/2014/main" xmlns="" id="{81FCC2CA-9F19-48C0-B2F5-BDE1B2391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42810"/>
              </p:ext>
            </p:extLst>
          </p:nvPr>
        </p:nvGraphicFramePr>
        <p:xfrm>
          <a:off x="2238375" y="1989138"/>
          <a:ext cx="46672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Equation" r:id="rId3" imgW="876300" imgH="419100" progId="Equation.DSMT4">
                  <p:embed/>
                </p:oleObj>
              </mc:Choice>
              <mc:Fallback>
                <p:oleObj name="Equation" r:id="rId3" imgW="876300" imgH="419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1989138"/>
                        <a:ext cx="4667250" cy="223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Box 2">
            <a:extLst>
              <a:ext uri="{FF2B5EF4-FFF2-40B4-BE49-F238E27FC236}">
                <a16:creationId xmlns:a16="http://schemas.microsoft.com/office/drawing/2014/main" xmlns="" id="{0A3C0884-256C-4C96-A2B4-C2FF4C7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Зная средние потери, можно легко определить полную длину пробега электрона в мишени</a:t>
            </a:r>
            <a:endParaRPr lang="ru-RU" altLang="ru-RU" dirty="0"/>
          </a:p>
        </p:txBody>
      </p:sp>
      <p:sp>
        <p:nvSpPr>
          <p:cNvPr id="62468" name="TextBox 3">
            <a:extLst>
              <a:ext uri="{FF2B5EF4-FFF2-40B4-BE49-F238E27FC236}">
                <a16:creationId xmlns:a16="http://schemas.microsoft.com/office/drawing/2014/main" xmlns="" id="{5104C852-75E9-42FD-8FAE-C967F466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4908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Длина свободного пробега будет складываться из суммы участков траекторий между каждыми двумя соседними по времени актами взаимодействия</a:t>
            </a:r>
            <a:endParaRPr lang="ru-RU" altLang="ru-RU" dirty="0"/>
          </a:p>
        </p:txBody>
      </p:sp>
      <p:graphicFrame>
        <p:nvGraphicFramePr>
          <p:cNvPr id="68612" name="Объект 1">
            <a:extLst>
              <a:ext uri="{FF2B5EF4-FFF2-40B4-BE49-F238E27FC236}">
                <a16:creationId xmlns:a16="http://schemas.microsoft.com/office/drawing/2014/main" xmlns="" id="{E93BC506-B747-4D89-BA90-8FD2371CB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04438"/>
              </p:ext>
            </p:extLst>
          </p:nvPr>
        </p:nvGraphicFramePr>
        <p:xfrm>
          <a:off x="2483768" y="2132856"/>
          <a:ext cx="4466675" cy="19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8" name="Equation" r:id="rId3" imgW="1117115" imgH="482391" progId="Equation.DSMT4">
                  <p:embed/>
                </p:oleObj>
              </mc:Choice>
              <mc:Fallback>
                <p:oleObj name="Equation" r:id="rId3" imgW="1117115" imgH="482391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132856"/>
                        <a:ext cx="4466675" cy="1928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2">
            <a:extLst>
              <a:ext uri="{FF2B5EF4-FFF2-40B4-BE49-F238E27FC236}">
                <a16:creationId xmlns:a16="http://schemas.microsoft.com/office/drawing/2014/main" xmlns="" id="{E64B0C6C-60D7-4D06-BB14-ACF8C49B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35189"/>
            <a:ext cx="9144000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Если в этой формуле </a:t>
            </a:r>
            <a:r>
              <a:rPr lang="ru-RU" altLang="ru-RU" i="1" dirty="0">
                <a:solidFill>
                  <a:srgbClr val="3333FF"/>
                </a:solidFill>
              </a:rPr>
              <a:t>E</a:t>
            </a:r>
            <a:r>
              <a:rPr lang="ru-RU" altLang="ru-RU" dirty="0">
                <a:solidFill>
                  <a:srgbClr val="3333FF"/>
                </a:solidFill>
              </a:rPr>
              <a:t> задается в </a:t>
            </a:r>
            <a:r>
              <a:rPr lang="ru-RU" altLang="ru-RU" i="1" dirty="0">
                <a:solidFill>
                  <a:srgbClr val="3333FF"/>
                </a:solidFill>
              </a:rPr>
              <a:t>кэв</a:t>
            </a:r>
            <a:r>
              <a:rPr lang="ru-RU" altLang="ru-RU" dirty="0">
                <a:solidFill>
                  <a:srgbClr val="3333FF"/>
                </a:solidFill>
              </a:rPr>
              <a:t>, </a:t>
            </a:r>
            <a:r>
              <a:rPr lang="ru-RU" altLang="ru-RU" i="1" dirty="0">
                <a:solidFill>
                  <a:srgbClr val="3333FF"/>
                </a:solidFill>
              </a:rPr>
              <a:t>А - г/моль</a:t>
            </a:r>
            <a:r>
              <a:rPr lang="ru-RU" altLang="ru-RU" dirty="0">
                <a:solidFill>
                  <a:srgbClr val="3333FF"/>
                </a:solidFill>
              </a:rPr>
              <a:t>, а </a:t>
            </a:r>
            <a:r>
              <a:rPr lang="en-US" altLang="ru-RU" i="1" dirty="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en-US" altLang="ru-RU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ru-RU" altLang="ru-RU" dirty="0">
                <a:solidFill>
                  <a:srgbClr val="3333FF"/>
                </a:solidFill>
              </a:rPr>
              <a:t>в г</a:t>
            </a:r>
            <a:r>
              <a:rPr lang="en-US" altLang="ru-RU" dirty="0">
                <a:solidFill>
                  <a:srgbClr val="3333FF"/>
                </a:solidFill>
              </a:rPr>
              <a:t>/</a:t>
            </a:r>
            <a:r>
              <a:rPr lang="ru-RU" altLang="ru-RU" dirty="0">
                <a:solidFill>
                  <a:srgbClr val="3333FF"/>
                </a:solidFill>
              </a:rPr>
              <a:t>см</a:t>
            </a:r>
            <a:r>
              <a:rPr lang="ru-RU" altLang="ru-RU" baseline="30000" dirty="0">
                <a:solidFill>
                  <a:srgbClr val="3333FF"/>
                </a:solidFill>
              </a:rPr>
              <a:t>3</a:t>
            </a:r>
            <a:r>
              <a:rPr lang="ru-RU" altLang="ru-RU" dirty="0">
                <a:solidFill>
                  <a:srgbClr val="3333FF"/>
                </a:solidFill>
              </a:rPr>
              <a:t> - вычисленная полная длина пробега электронов в мишени будет выражена в </a:t>
            </a:r>
            <a:r>
              <a:rPr lang="ru-RU" altLang="ru-RU" i="1" dirty="0">
                <a:solidFill>
                  <a:srgbClr val="3333FF"/>
                </a:solidFill>
              </a:rPr>
              <a:t>мкм</a:t>
            </a:r>
            <a:r>
              <a:rPr lang="ru-RU" altLang="ru-RU" dirty="0">
                <a:solidFill>
                  <a:srgbClr val="3333FF"/>
                </a:solidFill>
              </a:rPr>
              <a:t>. </a:t>
            </a:r>
            <a:endParaRPr lang="ru-RU" altLang="ru-RU" dirty="0"/>
          </a:p>
        </p:txBody>
      </p:sp>
      <p:sp>
        <p:nvSpPr>
          <p:cNvPr id="69635" name="TextBox 1">
            <a:extLst>
              <a:ext uri="{FF2B5EF4-FFF2-40B4-BE49-F238E27FC236}">
                <a16:creationId xmlns:a16="http://schemas.microsoft.com/office/drawing/2014/main" xmlns="" id="{2CD48E73-0F15-4E28-80A7-BAB9E064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54632"/>
            <a:ext cx="9144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Выражение для полной длины пробега было посчитано </a:t>
            </a:r>
            <a:r>
              <a:rPr lang="ru-RU" altLang="ru-RU" dirty="0" err="1">
                <a:solidFill>
                  <a:srgbClr val="3333FF"/>
                </a:solidFill>
              </a:rPr>
              <a:t>Канайя</a:t>
            </a:r>
            <a:r>
              <a:rPr lang="ru-RU" altLang="ru-RU" dirty="0">
                <a:solidFill>
                  <a:srgbClr val="3333FF"/>
                </a:solidFill>
              </a:rPr>
              <a:t> и Окаяма с учетом полного сечения рассеяния, учитывающего как упругие, так и неупругие акты взаимодействия, и имеет вид</a:t>
            </a:r>
            <a:endParaRPr lang="ru-RU" altLang="ru-RU" dirty="0"/>
          </a:p>
        </p:txBody>
      </p:sp>
      <p:graphicFrame>
        <p:nvGraphicFramePr>
          <p:cNvPr id="69637" name="Объект 1">
            <a:extLst>
              <a:ext uri="{FF2B5EF4-FFF2-40B4-BE49-F238E27FC236}">
                <a16:creationId xmlns:a16="http://schemas.microsoft.com/office/drawing/2014/main" xmlns="" id="{84E46FAC-2C01-48B5-9DCE-FCE1187D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9901"/>
              </p:ext>
            </p:extLst>
          </p:nvPr>
        </p:nvGraphicFramePr>
        <p:xfrm>
          <a:off x="1763688" y="2852936"/>
          <a:ext cx="5907087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0" name="Equation" r:id="rId3" imgW="1727200" imgH="457200" progId="Equation.DSMT4">
                  <p:embed/>
                </p:oleObj>
              </mc:Choice>
              <mc:Fallback>
                <p:oleObj name="Equation" r:id="rId3" imgW="1727200" imgH="457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852936"/>
                        <a:ext cx="5907087" cy="1563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963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B6CEC9-C57F-4BB7-B4DD-4302A019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Следует подчеркнуть два обстоятельства: </a:t>
            </a:r>
            <a:endParaRPr lang="en-US" alt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459A938-F295-4FBE-9F5D-B101508B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6792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u="sng" dirty="0">
                <a:solidFill>
                  <a:srgbClr val="3333FF"/>
                </a:solidFill>
              </a:rPr>
              <a:t>во-первых</a:t>
            </a:r>
            <a:r>
              <a:rPr lang="ru-RU" altLang="ru-RU" dirty="0">
                <a:solidFill>
                  <a:srgbClr val="3333FF"/>
                </a:solidFill>
              </a:rPr>
              <a:t>, </a:t>
            </a:r>
            <a:endParaRPr lang="en-US" altLang="ru-RU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полная длина пробега не совпадает с глубиной проникновения электрона в мишень</a:t>
            </a:r>
            <a:r>
              <a:rPr lang="ru-RU" altLang="ru-RU" dirty="0">
                <a:solidFill>
                  <a:srgbClr val="3333FF"/>
                </a:solidFill>
              </a:rPr>
              <a:t>!!!!</a:t>
            </a:r>
            <a:endParaRPr lang="en-US" altLang="ru-RU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D6903C-55E4-4997-BE45-BD3B621A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4938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u="sng" dirty="0">
                <a:solidFill>
                  <a:srgbClr val="3333FF"/>
                </a:solidFill>
              </a:rPr>
              <a:t>во-вторых</a:t>
            </a:r>
            <a:r>
              <a:rPr lang="ru-RU" altLang="ru-RU" dirty="0">
                <a:solidFill>
                  <a:srgbClr val="3333FF"/>
                </a:solidFill>
              </a:rPr>
              <a:t>, </a:t>
            </a:r>
            <a:endParaRPr lang="en-US" altLang="ru-RU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приведенные формулы очень приближенны и могут дать лишь грубые оценки этих величин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>
            <a:extLst>
              <a:ext uri="{FF2B5EF4-FFF2-40B4-BE49-F238E27FC236}">
                <a16:creationId xmlns:a16="http://schemas.microsoft.com/office/drawing/2014/main" xmlns="" id="{CD51E13F-4BDD-4AB7-9D6C-2F73128EF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9144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>
                <a:solidFill>
                  <a:srgbClr val="3333FF"/>
                </a:solidFill>
              </a:rPr>
              <a:t>Вторичные электроны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33592576-81DA-457B-8708-9AA2F61C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838"/>
            <a:ext cx="91440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3333FF"/>
                </a:solidFill>
              </a:rPr>
              <a:t>Вторичные электроны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B30CA8-43CF-45A3-B8A0-A668D630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1512888"/>
            <a:ext cx="9144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Вторичными электронами обычно называют все электроны, эмитированные мишенью при бомбардировке её первичным электронным пучком. Они имеют непрерывный энергетический спектр от </a:t>
            </a:r>
            <a:r>
              <a:rPr lang="ru-RU" altLang="ru-RU" i="1" dirty="0">
                <a:solidFill>
                  <a:srgbClr val="3333FF"/>
                </a:solidFill>
              </a:rPr>
              <a:t>0</a:t>
            </a:r>
            <a:r>
              <a:rPr lang="ru-RU" altLang="ru-RU" dirty="0">
                <a:solidFill>
                  <a:srgbClr val="3333FF"/>
                </a:solidFill>
              </a:rPr>
              <a:t> до энергии электронов зонда - </a:t>
            </a:r>
            <a:r>
              <a:rPr lang="ru-RU" altLang="ru-RU" i="1" dirty="0" err="1">
                <a:solidFill>
                  <a:srgbClr val="3333FF"/>
                </a:solidFill>
              </a:rPr>
              <a:t>E</a:t>
            </a:r>
            <a:r>
              <a:rPr lang="ru-RU" altLang="ru-RU" i="1" baseline="-25000" dirty="0" err="1">
                <a:solidFill>
                  <a:srgbClr val="3333FF"/>
                </a:solidFill>
              </a:rPr>
              <a:t>z</a:t>
            </a:r>
            <a:r>
              <a:rPr lang="ru-RU" altLang="ru-RU" dirty="0">
                <a:solidFill>
                  <a:srgbClr val="3333FF"/>
                </a:solidFill>
              </a:rPr>
              <a:t> и состоят из упруго и не упруго отраженных электронов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истинно вторичных электронов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4B8E282-18FC-4106-8C95-20A47D6DE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720"/>
            <a:ext cx="9144000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Истинно вторичные электроны возникают в процессе взаимодействия электронов зонда с электронами зоны проводимости. Они обычно имеют энергию существенно меньше </a:t>
            </a:r>
            <a:r>
              <a:rPr lang="ru-RU" altLang="ru-RU" i="1" dirty="0">
                <a:solidFill>
                  <a:srgbClr val="3333FF"/>
                </a:solidFill>
              </a:rPr>
              <a:t>50эв</a:t>
            </a:r>
            <a:r>
              <a:rPr lang="ru-RU" altLang="ru-RU" dirty="0">
                <a:solidFill>
                  <a:srgbClr val="3333FF"/>
                </a:solidFill>
              </a:rPr>
              <a:t>. Высокоэнергетическая часть спектра представляет здесь упруго и </a:t>
            </a:r>
            <a:r>
              <a:rPr lang="ru-RU" altLang="ru-RU" dirty="0" err="1">
                <a:solidFill>
                  <a:srgbClr val="3333FF"/>
                </a:solidFill>
              </a:rPr>
              <a:t>неупруго</a:t>
            </a:r>
            <a:r>
              <a:rPr lang="ru-RU" altLang="ru-RU" dirty="0">
                <a:solidFill>
                  <a:srgbClr val="3333FF"/>
                </a:solidFill>
              </a:rPr>
              <a:t> отраженные электроны. В низкоэнергетической части спектра (</a:t>
            </a:r>
            <a:r>
              <a:rPr lang="ru-RU" altLang="ru-RU" i="1" dirty="0">
                <a:solidFill>
                  <a:srgbClr val="3333FF"/>
                </a:solidFill>
              </a:rPr>
              <a:t>5-10эв</a:t>
            </a:r>
            <a:r>
              <a:rPr lang="ru-RU" altLang="ru-RU" dirty="0">
                <a:solidFill>
                  <a:srgbClr val="3333FF"/>
                </a:solidFill>
              </a:rPr>
              <a:t>) имеется острый и очень яркий пик - это и есть истинно вторичные электроны.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2">
            <a:extLst>
              <a:ext uri="{FF2B5EF4-FFF2-40B4-BE49-F238E27FC236}">
                <a16:creationId xmlns:a16="http://schemas.microsoft.com/office/drawing/2014/main" xmlns="" id="{310257F9-B07D-4DB7-9DF6-A3F250C1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Энергетический спектр электронов покидающих поверхность мишени под действием электронов зонда</a:t>
            </a:r>
            <a:endParaRPr lang="ru-RU" altLang="ru-RU" dirty="0"/>
          </a:p>
        </p:txBody>
      </p:sp>
      <p:pic>
        <p:nvPicPr>
          <p:cNvPr id="87043" name="Picture 4" descr="E:\Спектр вторичных электронов.tif">
            <a:extLst>
              <a:ext uri="{FF2B5EF4-FFF2-40B4-BE49-F238E27FC236}">
                <a16:creationId xmlns:a16="http://schemas.microsoft.com/office/drawing/2014/main" xmlns="" id="{934E1164-18A9-4172-95CF-C6301711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1" y="1742645"/>
            <a:ext cx="8299077" cy="50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CCB864B-93F3-4954-B90E-F281202B3956}"/>
              </a:ext>
            </a:extLst>
          </p:cNvPr>
          <p:cNvSpPr/>
          <p:nvPr/>
        </p:nvSpPr>
        <p:spPr>
          <a:xfrm>
            <a:off x="0" y="2691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формирования изображения </a:t>
            </a:r>
          </a:p>
          <a:p>
            <a:pPr algn="ctr"/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растровом микроскопе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E1892C-C853-425C-BA6B-D4C39897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" y="1452223"/>
            <a:ext cx="8376419" cy="53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828720-C459-4C79-AA43-CB6FC58F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8775"/>
            <a:ext cx="9144000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Образование вторичных электронов происходит во всей области взаимодействия электронов зонда с мишенью, однако покинуть поверхность мишени могут лишь электроны, возникшие в тонком приповерхностном слое.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E65F38-F0A3-4588-ACC2-214EEEAF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452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Следует подчеркнуть, что вторичные электроны образуются не только непосредственно под действием первичных электронов зонда, но и за счет взаимодействия отраженных из более глубоких слоев электронов с электронами зоны проводимости в области их выхода из образца, т.е. вблизи поверхности выхода</a:t>
            </a:r>
            <a:r>
              <a:rPr lang="ru-RU" altLang="ru-RU" sz="2000" dirty="0">
                <a:solidFill>
                  <a:srgbClr val="3333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CB4D4B-D55F-4DBA-81BF-4D18E436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628775"/>
            <a:ext cx="9144000" cy="3540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Отсюда следует, что поперечные размеры области выхода вторичных и отраженных электронов не совпадают. В то же время глубина выхода для вторичных электронов на два порядка меньше соответствующей величины для отраженных электронов и составляет приблизительно </a:t>
            </a:r>
            <a:r>
              <a:rPr lang="ru-RU" altLang="ru-RU" i="1" dirty="0">
                <a:solidFill>
                  <a:srgbClr val="3333FF"/>
                </a:solidFill>
              </a:rPr>
              <a:t>0.003R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>
            <a:extLst>
              <a:ext uri="{FF2B5EF4-FFF2-40B4-BE49-F238E27FC236}">
                <a16:creationId xmlns:a16="http://schemas.microsoft.com/office/drawing/2014/main" xmlns="" id="{E12564C2-C26E-43AE-841F-E32C1CC8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7750"/>
            <a:ext cx="9144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>
                <a:solidFill>
                  <a:srgbClr val="3333FF"/>
                </a:solidFill>
              </a:rPr>
              <a:t>Рентгеновское излучение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7">
            <a:extLst>
              <a:ext uri="{FF2B5EF4-FFF2-40B4-BE49-F238E27FC236}">
                <a16:creationId xmlns:a16="http://schemas.microsoft.com/office/drawing/2014/main" xmlns="" id="{F5433D42-E270-4178-9F1D-6044B4D0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62738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Схема процесса ионизации внутренней оболочки, приводящего к образованию характеристического рентгеновского излучения </a:t>
            </a:r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xmlns="" id="{390742E2-8F18-4050-B361-D6FFFC89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Механизмы образования рентгеновского излучения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(характеристический спектр)</a:t>
            </a:r>
          </a:p>
        </p:txBody>
      </p:sp>
      <p:pic>
        <p:nvPicPr>
          <p:cNvPr id="100356" name="Picture 5" descr="E:\ЮРАЙТ 2\Корректура\Глава 3\Рис.Fin. к гл.3\Рис. 3.11.tif">
            <a:extLst>
              <a:ext uri="{FF2B5EF4-FFF2-40B4-BE49-F238E27FC236}">
                <a16:creationId xmlns:a16="http://schemas.microsoft.com/office/drawing/2014/main" xmlns="" id="{604DC55B-C234-4EC5-8998-836B8820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79488"/>
            <a:ext cx="62182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727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D324EFAF-3EC9-4191-B65A-6F68E9B3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29713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Схема возникновения непрерывного рентгеновского излучения за счет торможения электронов пучка в кулоновском поле атомов </a:t>
            </a:r>
          </a:p>
        </p:txBody>
      </p:sp>
      <p:pic>
        <p:nvPicPr>
          <p:cNvPr id="3" name="Picture 4" descr="IMG_0010-1a">
            <a:extLst>
              <a:ext uri="{FF2B5EF4-FFF2-40B4-BE49-F238E27FC236}">
                <a16:creationId xmlns:a16="http://schemas.microsoft.com/office/drawing/2014/main" xmlns="" id="{EDEBCA43-0FAE-44BB-B9DA-081A2A6C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205038"/>
            <a:ext cx="53927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9">
            <a:extLst>
              <a:ext uri="{FF2B5EF4-FFF2-40B4-BE49-F238E27FC236}">
                <a16:creationId xmlns:a16="http://schemas.microsoft.com/office/drawing/2014/main" xmlns="" id="{9DACC758-294F-40FA-AA20-C9F82C6D2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313363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9" name="Image" r:id="rId4" imgW="2526583" imgH="3261367" progId="">
                  <p:embed/>
                </p:oleObj>
              </mc:Choice>
              <mc:Fallback>
                <p:oleObj name="Image" r:id="rId4" imgW="2526583" imgH="32613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13363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3" name="Picture 6" descr="Рисунок11">
            <a:extLst>
              <a:ext uri="{FF2B5EF4-FFF2-40B4-BE49-F238E27FC236}">
                <a16:creationId xmlns:a16="http://schemas.microsoft.com/office/drawing/2014/main" xmlns="" id="{976B0835-10FE-423A-917D-C84AE0EB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30505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7">
            <a:extLst>
              <a:ext uri="{FF2B5EF4-FFF2-40B4-BE49-F238E27FC236}">
                <a16:creationId xmlns:a16="http://schemas.microsoft.com/office/drawing/2014/main" xmlns="" id="{37EA8ECD-B0F5-4909-A730-666DC08D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4600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565" name="Text Box 8">
            <a:extLst>
              <a:ext uri="{FF2B5EF4-FFF2-40B4-BE49-F238E27FC236}">
                <a16:creationId xmlns:a16="http://schemas.microsoft.com/office/drawing/2014/main" xmlns="" id="{10371654-7E21-435B-ACD1-19C7755D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4365625"/>
            <a:ext cx="3040062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Закон Мозли</a:t>
            </a:r>
            <a:r>
              <a:rPr lang="en-US" altLang="ru-RU" sz="180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для характеристических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линий </a:t>
            </a:r>
            <a:r>
              <a:rPr lang="en-US" altLang="ru-RU" sz="1800">
                <a:solidFill>
                  <a:srgbClr val="3333FF"/>
                </a:solidFill>
              </a:rPr>
              <a:t>K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800" baseline="-25000">
                <a:solidFill>
                  <a:srgbClr val="3333FF"/>
                </a:solidFill>
              </a:rPr>
              <a:t>1</a:t>
            </a:r>
            <a:r>
              <a:rPr lang="en-US" altLang="ru-RU" sz="1800">
                <a:solidFill>
                  <a:srgbClr val="3333FF"/>
                </a:solidFill>
              </a:rPr>
              <a:t>, L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800" baseline="-25000">
                <a:solidFill>
                  <a:srgbClr val="3333FF"/>
                </a:solidFill>
              </a:rPr>
              <a:t>1</a:t>
            </a:r>
            <a:r>
              <a:rPr lang="en-US" altLang="ru-RU" sz="1800">
                <a:solidFill>
                  <a:srgbClr val="3333FF"/>
                </a:solidFill>
              </a:rPr>
              <a:t>, M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800" baseline="-25000">
                <a:solidFill>
                  <a:srgbClr val="3333FF"/>
                </a:solidFill>
              </a:rPr>
              <a:t>1</a:t>
            </a:r>
            <a:endParaRPr lang="ru-RU" altLang="ru-RU" sz="1800" baseline="-25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5">
            <a:extLst>
              <a:ext uri="{FF2B5EF4-FFF2-40B4-BE49-F238E27FC236}">
                <a16:creationId xmlns:a16="http://schemas.microsoft.com/office/drawing/2014/main" xmlns="" id="{849DE88E-9C05-48A6-B747-91FEA051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8" y="320457"/>
            <a:ext cx="91440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Анализ процессов генерации рентгеновского излучения показывает, что область генерации имеет значительно большие размеры, чем для отраженных или рассеянных электронов. Из формулы </a:t>
            </a:r>
            <a:r>
              <a:rPr lang="ru-RU" altLang="ru-RU" sz="2800" dirty="0" err="1">
                <a:solidFill>
                  <a:srgbClr val="3333FF"/>
                </a:solidFill>
              </a:rPr>
              <a:t>Канайе-Окаяма</a:t>
            </a:r>
            <a:r>
              <a:rPr lang="ru-RU" altLang="ru-RU" sz="2800" dirty="0">
                <a:solidFill>
                  <a:srgbClr val="3333FF"/>
                </a:solidFill>
              </a:rPr>
              <a:t> следует, что длина пробега электронов в веществе мишени определяется энергией электронов зонда.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73016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3333FF"/>
                </a:solidFill>
              </a:rPr>
              <a:t>Совершенно ясно, что глубина генерации рентгеновского излучения меньше длины пробега электронов, так как для возбуждения характеристического излучения необходимо, чтобы энергия электронов была больше энергии возбуждения соответствующей линии, т.е. </a:t>
            </a:r>
            <a:r>
              <a:rPr lang="ru-RU" altLang="ru-RU" sz="2800" i="1" dirty="0">
                <a:solidFill>
                  <a:srgbClr val="3333FF"/>
                </a:solidFill>
              </a:rPr>
              <a:t>E</a:t>
            </a:r>
            <a:r>
              <a:rPr lang="ru-RU" altLang="ru-RU" sz="2800" i="1" baseline="-25000" dirty="0">
                <a:solidFill>
                  <a:srgbClr val="3333FF"/>
                </a:solidFill>
              </a:rPr>
              <a:t>0</a:t>
            </a:r>
            <a:r>
              <a:rPr lang="ru-RU" altLang="ru-RU" sz="2800" i="1" dirty="0">
                <a:solidFill>
                  <a:srgbClr val="3333FF"/>
                </a:solidFill>
              </a:rPr>
              <a:t>&gt;</a:t>
            </a:r>
            <a:r>
              <a:rPr lang="ru-RU" altLang="ru-RU" sz="2800" i="1" dirty="0" err="1">
                <a:solidFill>
                  <a:srgbClr val="3333FF"/>
                </a:solidFill>
              </a:rPr>
              <a:t>E</a:t>
            </a:r>
            <a:r>
              <a:rPr lang="ru-RU" altLang="ru-RU" sz="2800" i="1" baseline="-25000" dirty="0" err="1">
                <a:solidFill>
                  <a:srgbClr val="3333FF"/>
                </a:solidFill>
              </a:rPr>
              <a:t>i</a:t>
            </a:r>
            <a:r>
              <a:rPr lang="ru-RU" altLang="ru-RU" sz="2800" dirty="0">
                <a:solidFill>
                  <a:srgbClr val="3333FF"/>
                </a:solidFill>
              </a:rPr>
              <a:t>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EA19BE68-DEE3-4989-B7AF-AE7A7E4F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694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При взаимодействии рентгеновского излучения с веществом могут наблюдаться фотоэффект, связанное с ним поглощение рентгеновского кванта и когерентное и некогерентное рассеяние. Фотоэффект заключается в том, что атом, поглотивший рентгеновский квант, эмитирует электрон (фотоэлектрон) с одной из своих внутренних оболочек, после чего он может вернуться в исходное состояние либо путём испускания нового рентгеновского кванта (рентгеновская флуоресценция), либо выбросить второй электрон (</a:t>
            </a:r>
            <a:r>
              <a:rPr lang="ru-RU" altLang="ru-RU" sz="2800" dirty="0" err="1">
                <a:solidFill>
                  <a:srgbClr val="3333FF"/>
                </a:solidFill>
              </a:rPr>
              <a:t>оже</a:t>
            </a:r>
            <a:r>
              <a:rPr lang="ru-RU" altLang="ru-RU" sz="2800" dirty="0">
                <a:solidFill>
                  <a:srgbClr val="3333FF"/>
                </a:solidFill>
              </a:rPr>
              <a:t>-электрон) при </a:t>
            </a:r>
            <a:r>
              <a:rPr lang="ru-RU" altLang="ru-RU" sz="2800" dirty="0" err="1">
                <a:solidFill>
                  <a:srgbClr val="3333FF"/>
                </a:solidFill>
              </a:rPr>
              <a:t>безизлучательном</a:t>
            </a:r>
            <a:r>
              <a:rPr lang="ru-RU" altLang="ru-RU" sz="2800" dirty="0">
                <a:solidFill>
                  <a:srgbClr val="3333FF"/>
                </a:solidFill>
              </a:rPr>
              <a:t> переходе.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F033DBA0-A4E7-4094-B83B-B0AEE3760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1844675"/>
            <a:ext cx="9139237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Прохождение рентгеновского излучения через слой вещества толщиной </a:t>
            </a:r>
            <a:r>
              <a:rPr lang="ru-RU" altLang="ru-RU" sz="2800" i="1">
                <a:solidFill>
                  <a:srgbClr val="3333FF"/>
                </a:solidFill>
              </a:rPr>
              <a:t>z</a:t>
            </a:r>
            <a:r>
              <a:rPr lang="ru-RU" altLang="ru-RU" sz="2800">
                <a:solidFill>
                  <a:srgbClr val="3333FF"/>
                </a:solidFill>
              </a:rPr>
              <a:t> сопровождается ослаблением его интенсивности (за счет фотоэффекта) по экспоненциальному закону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8E9E7B4C-5871-4AED-87FB-632D6F38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292600"/>
            <a:ext cx="3459163" cy="129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исследуемого образца разбивается на точки (пиксели) с координатами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точка последовательно облучается сфокусированным пучком электронов – электронным зондом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Зонд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перемещается по поверхности образца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1593" y="2460337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электронов зонда возникают вторичные электроны, рентгеновское излучение, световые фотоны и прочие ответные реакции.</a:t>
            </a:r>
            <a:endParaRPr lang="ru-RU" sz="28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15053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ответные реакции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детекторами, преобразуются по определенным правилам и на экране монитора в соответствующей точке формируется ответный сигнал определенной яркости 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87261"/>
            <a:ext cx="914240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соответствие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координатами точек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образце и на экране монитора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14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Прямоугольник 1">
            <a:extLst>
              <a:ext uri="{FF2B5EF4-FFF2-40B4-BE49-F238E27FC236}">
                <a16:creationId xmlns:a16="http://schemas.microsoft.com/office/drawing/2014/main" xmlns="" id="{AF1347DA-762F-423C-A52B-13DF1B9E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КАТОДОЛЮМИНЕСЦЕНЦИЯ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4A7C02B8-3370-4049-AE43-DBED2935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КАТОДОЛЮМИНЕСЦЕНЦИЯ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59940"/>
            <a:ext cx="9144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3333FF"/>
                </a:solidFill>
              </a:rPr>
              <a:t>Катодолюминесценция - это электромагнитное излучение, возникающее при возбуждении кристаллической решетки мишени под действием электронов зонда.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43017"/>
            <a:ext cx="9144000" cy="15696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3333FF"/>
                </a:solidFill>
              </a:rPr>
              <a:t>Ускоренные электроны, попадая в кристаллическую решетку диэлектрика или полупроводника, вызывают ионизацию атомов, </a:t>
            </a:r>
            <a:endParaRPr lang="en-US" altLang="ru-RU" sz="2400" dirty="0">
              <a:solidFill>
                <a:srgbClr val="3333FF"/>
              </a:solidFill>
            </a:endParaRPr>
          </a:p>
          <a:p>
            <a:pPr algn="ctr"/>
            <a:r>
              <a:rPr lang="ru-RU" altLang="ru-RU" sz="2400" dirty="0">
                <a:solidFill>
                  <a:srgbClr val="3333FF"/>
                </a:solidFill>
              </a:rPr>
              <a:t>образуются электронно-дырочные пары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8613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3333FF"/>
                </a:solidFill>
              </a:rPr>
              <a:t>Рекомбинация этих пар  вблизи оптических центров приводит к появлению фотонов, спектр которых аналогичен спектру фотолюминесценции для данной решетке.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672" y="5541039"/>
            <a:ext cx="9158672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3333FF"/>
                </a:solidFill>
              </a:rPr>
              <a:t>Спектр катодолюминесценции располагается обычно в ультрафиолетовой или видимой части спектра и характеризует тип центра рекомбинации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47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xmlns="" id="{4D86A240-E062-4983-9281-0A35C631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3238"/>
            <a:ext cx="9144000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</a:rPr>
              <a:t>Изучение спектров катодолюминесценции позволяет исследовать распределение и тип центров рекомбинации в кристаллической решетке.</a:t>
            </a:r>
            <a:r>
              <a:rPr lang="ru-RU" altLang="ru-RU" sz="4000" dirty="0">
                <a:solidFill>
                  <a:srgbClr val="3333FF"/>
                </a:solidFill>
              </a:rPr>
              <a:t> 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Зерна циркония 1.tif">
            <a:extLst>
              <a:ext uri="{FF2B5EF4-FFF2-40B4-BE49-F238E27FC236}">
                <a16:creationId xmlns:a16="http://schemas.microsoft.com/office/drawing/2014/main" xmlns="" id="{52EC6302-E131-488A-B6D4-B69702B8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421163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E:\Зерна циркония 2.tif">
            <a:extLst>
              <a:ext uri="{FF2B5EF4-FFF2-40B4-BE49-F238E27FC236}">
                <a16:creationId xmlns:a16="http://schemas.microsoft.com/office/drawing/2014/main" xmlns="" id="{E7251343-D4B4-42E5-91B1-5C420C5E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357313"/>
            <a:ext cx="45974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Прямоугольник 3">
            <a:extLst>
              <a:ext uri="{FF2B5EF4-FFF2-40B4-BE49-F238E27FC236}">
                <a16:creationId xmlns:a16="http://schemas.microsoft.com/office/drawing/2014/main" xmlns="" id="{F35C78C9-0649-45C1-99F0-CC98B8EF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РЕМ – изображение фрагмента высокотемпературного сплава на основе </a:t>
            </a:r>
            <a:r>
              <a:rPr lang="en-US" altLang="ru-RU" sz="2400">
                <a:solidFill>
                  <a:srgbClr val="3333FF"/>
                </a:solidFill>
              </a:rPr>
              <a:t>Zr</a:t>
            </a:r>
            <a:r>
              <a:rPr lang="ru-RU" altLang="ru-RU" sz="2400">
                <a:solidFill>
                  <a:srgbClr val="3333FF"/>
                </a:solidFill>
              </a:rPr>
              <a:t>. Светлые линии и пятна - выделения </a:t>
            </a:r>
            <a:r>
              <a:rPr lang="en-US" altLang="ru-RU" sz="2400">
                <a:solidFill>
                  <a:srgbClr val="3333FF"/>
                </a:solidFill>
              </a:rPr>
              <a:t>ZrO</a:t>
            </a:r>
            <a:r>
              <a:rPr lang="en-US" altLang="ru-RU" sz="2400" baseline="-25000">
                <a:solidFill>
                  <a:srgbClr val="3333FF"/>
                </a:solidFill>
              </a:rPr>
              <a:t>2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r>
              <a:rPr lang="ru-RU" altLang="ru-RU" sz="2400">
                <a:solidFill>
                  <a:srgbClr val="3333FF"/>
                </a:solidFill>
              </a:rPr>
              <a:t>на границах зерен</a:t>
            </a:r>
            <a:endParaRPr lang="ru-RU" altLang="ru-RU" sz="2400"/>
          </a:p>
        </p:txBody>
      </p:sp>
      <p:sp>
        <p:nvSpPr>
          <p:cNvPr id="97285" name="Прямоугольник 4">
            <a:extLst>
              <a:ext uri="{FF2B5EF4-FFF2-40B4-BE49-F238E27FC236}">
                <a16:creationId xmlns:a16="http://schemas.microsoft.com/office/drawing/2014/main" xmlns="" id="{3809AAB9-5307-4DF2-9B64-DC75A9DE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5538788"/>
            <a:ext cx="419100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получено в ренгеновских лучах</a:t>
            </a:r>
            <a:endParaRPr lang="ru-RU" altLang="ru-RU" sz="1800"/>
          </a:p>
        </p:txBody>
      </p:sp>
      <p:sp>
        <p:nvSpPr>
          <p:cNvPr id="97286" name="TextBox 5">
            <a:extLst>
              <a:ext uri="{FF2B5EF4-FFF2-40B4-BE49-F238E27FC236}">
                <a16:creationId xmlns:a16="http://schemas.microsoft.com/office/drawing/2014/main" xmlns="" id="{A9F09659-9E5C-4247-9A41-80E22F44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5529263"/>
            <a:ext cx="45926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изображение той же области в сигнале катодолюминесценции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4864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3333FF"/>
                </a:solidFill>
              </a:rPr>
              <a:t>НАВЕДЕННЫЙ ТОК</a:t>
            </a:r>
          </a:p>
        </p:txBody>
      </p:sp>
    </p:spTree>
    <p:extLst>
      <p:ext uri="{BB962C8B-B14F-4D97-AF65-F5344CB8AC3E}">
        <p14:creationId xmlns:p14="http://schemas.microsoft.com/office/powerpoint/2010/main" val="36481053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5">
            <a:extLst>
              <a:ext uri="{FF2B5EF4-FFF2-40B4-BE49-F238E27FC236}">
                <a16:creationId xmlns:a16="http://schemas.microsoft.com/office/drawing/2014/main" xmlns="" id="{A218E74D-D729-46D2-A461-AFE3B062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79788"/>
            <a:ext cx="9151938" cy="3478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Наведенный ток - это увеличение электропроводности полупроводников, возникающее при бомбардировке поверхности мишени электронами зонда, в результате чего в кристаллической решетке за счет неупругих процессов потерь энергии электронами зонда генерируются электронно-дырочные пары. Если в кристаллической решетке присутствуют какие-либо электрически активные дефекты, они будут служить центрами рекомбинации, при этом будет изменяться ток, снимаемый с мишени. Картины распределения наведенного тока по поверхности образца будут содержать информацию о распределении электрически активных дефектов в образце</a:t>
            </a:r>
          </a:p>
        </p:txBody>
      </p:sp>
      <p:sp>
        <p:nvSpPr>
          <p:cNvPr id="76803" name="Text Box 5">
            <a:extLst>
              <a:ext uri="{FF2B5EF4-FFF2-40B4-BE49-F238E27FC236}">
                <a16:creationId xmlns:a16="http://schemas.microsoft.com/office/drawing/2014/main" xmlns="" id="{FF2E69AF-0D89-475D-8BC8-836F2DC7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НАВЕДЕННЫЙ ТОК</a:t>
            </a:r>
          </a:p>
        </p:txBody>
      </p:sp>
      <p:pic>
        <p:nvPicPr>
          <p:cNvPr id="93188" name="Picture 8" descr="H:\Диод Шотки.tif">
            <a:extLst>
              <a:ext uri="{FF2B5EF4-FFF2-40B4-BE49-F238E27FC236}">
                <a16:creationId xmlns:a16="http://schemas.microsoft.com/office/drawing/2014/main" xmlns="" id="{89CE88F1-D3A3-495C-9ED4-BC5A1B06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79463"/>
            <a:ext cx="46799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IMG2a">
            <a:extLst>
              <a:ext uri="{FF2B5EF4-FFF2-40B4-BE49-F238E27FC236}">
                <a16:creationId xmlns:a16="http://schemas.microsoft.com/office/drawing/2014/main" xmlns="" id="{538A2854-23AE-45DE-84CB-736CAF26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863"/>
            <a:ext cx="547211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xmlns="" id="{83833B75-6FEC-4C93-B8EB-019A9C59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4935538"/>
            <a:ext cx="9178925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РЭМ-изображение в наведенном токе образеца кремния с нанесенным диодом Шотки (фрагмент круглого темного пятна). На изображении наблюдаются  дефекты кристаллической структуры (дислокации). Вблизи дефектов за счет повышения рекомбинации носителей уменьшается ток диода Шотки и появляется контраст дефектов в виде темных полосок</a:t>
            </a:r>
            <a:r>
              <a:rPr lang="ru-RU" altLang="ru-RU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6B9AD880-90F9-4B3B-AEFB-97DB11BFE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91440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</a:rPr>
              <a:t>ОЖЕ-ЭЛЕКТРОНЫ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7">
            <a:extLst>
              <a:ext uri="{FF2B5EF4-FFF2-40B4-BE49-F238E27FC236}">
                <a16:creationId xmlns:a16="http://schemas.microsoft.com/office/drawing/2014/main" xmlns="" id="{8526CDF0-13A3-4E03-9640-5175ED50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909638"/>
            <a:ext cx="4237038" cy="566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9202" name="Picture 2" descr="H:\ОЭ 1.tif">
            <a:extLst>
              <a:ext uri="{FF2B5EF4-FFF2-40B4-BE49-F238E27FC236}">
                <a16:creationId xmlns:a16="http://schemas.microsoft.com/office/drawing/2014/main" xmlns="" id="{368A3972-C44D-441A-A2D2-0C0B951F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09638"/>
            <a:ext cx="4095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 descr="H:\ОЭ 2.tif">
            <a:extLst>
              <a:ext uri="{FF2B5EF4-FFF2-40B4-BE49-F238E27FC236}">
                <a16:creationId xmlns:a16="http://schemas.microsoft.com/office/drawing/2014/main" xmlns="" id="{A7099385-05A5-43C8-9B61-27565496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889250"/>
            <a:ext cx="3990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 descr="H:\ОЭ 3.tif">
            <a:extLst>
              <a:ext uri="{FF2B5EF4-FFF2-40B4-BE49-F238E27FC236}">
                <a16:creationId xmlns:a16="http://schemas.microsoft.com/office/drawing/2014/main" xmlns="" id="{085E7D3A-0430-4367-901E-AB8CB832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03763"/>
            <a:ext cx="3924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F37E4AE2-2DB7-4BF4-9D7B-224D66F8D9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1038" y="2422525"/>
            <a:ext cx="0" cy="64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2FAFA754-4FD2-46BE-A377-ECB6592F99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93813" y="4438650"/>
            <a:ext cx="360362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7947C40A-E839-46DC-BAC8-3F1BD5A680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1875" y="4438650"/>
            <a:ext cx="360363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DBF562B6-8553-48BC-BC65-BEF73569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ОЖЕ-ЭЛЕКТРОНЫ</a:t>
            </a:r>
            <a:r>
              <a:rPr lang="ru-RU" altLang="ru-RU" sz="24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6FE6552F-28F0-4393-9725-54BA91E4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076325"/>
            <a:ext cx="4787900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 err="1">
                <a:solidFill>
                  <a:srgbClr val="3333FF"/>
                </a:solidFill>
              </a:rPr>
              <a:t>Оже</a:t>
            </a:r>
            <a:r>
              <a:rPr lang="ru-RU" altLang="ru-RU" sz="1800" u="sng" dirty="0">
                <a:solidFill>
                  <a:srgbClr val="3333FF"/>
                </a:solidFill>
              </a:rPr>
              <a:t>-электроны</a:t>
            </a:r>
            <a:r>
              <a:rPr lang="en-US" altLang="ru-RU" sz="1800" u="sng" dirty="0">
                <a:solidFill>
                  <a:srgbClr val="3333FF"/>
                </a:solidFill>
              </a:rPr>
              <a:t>.</a:t>
            </a:r>
            <a:r>
              <a:rPr lang="ru-RU" altLang="ru-RU" sz="1800" dirty="0">
                <a:solidFill>
                  <a:srgbClr val="3333FF"/>
                </a:solidFill>
              </a:rPr>
              <a:t> Этот эффект был открыт </a:t>
            </a:r>
            <a:r>
              <a:rPr lang="ru-RU" altLang="ru-RU" sz="1800" dirty="0" err="1">
                <a:solidFill>
                  <a:srgbClr val="3333FF"/>
                </a:solidFill>
              </a:rPr>
              <a:t>П.Оже</a:t>
            </a:r>
            <a:r>
              <a:rPr lang="ru-RU" altLang="ru-RU" sz="1800" dirty="0">
                <a:solidFill>
                  <a:srgbClr val="3333FF"/>
                </a:solidFill>
              </a:rPr>
              <a:t> в 1925 году. Суть явления состоит в том, что атом, возбужденный в результате ионизации внутренних электронных оболочек электронами зонда, может возвратиться в основное состояние путем </a:t>
            </a:r>
            <a:r>
              <a:rPr lang="ru-RU" altLang="ru-RU" sz="1800" dirty="0" err="1">
                <a:solidFill>
                  <a:srgbClr val="3333FF"/>
                </a:solidFill>
              </a:rPr>
              <a:t>безизлучательного</a:t>
            </a:r>
            <a:r>
              <a:rPr lang="ru-RU" altLang="ru-RU" sz="1800" dirty="0">
                <a:solidFill>
                  <a:srgbClr val="3333FF"/>
                </a:solidFill>
              </a:rPr>
              <a:t> перехода. Энергия возбуждения </a:t>
            </a:r>
            <a:r>
              <a:rPr lang="ru-RU" altLang="ru-RU" sz="1800" i="1" dirty="0">
                <a:solidFill>
                  <a:srgbClr val="3333FF"/>
                </a:solidFill>
              </a:rPr>
              <a:t>E</a:t>
            </a:r>
            <a:r>
              <a:rPr lang="ru-RU" altLang="ru-RU" sz="1800" i="1" baseline="-25000" dirty="0">
                <a:solidFill>
                  <a:srgbClr val="3333FF"/>
                </a:solidFill>
              </a:rPr>
              <a:t>K</a:t>
            </a:r>
            <a:r>
              <a:rPr lang="ru-RU" altLang="ru-RU" sz="1800" i="1" dirty="0">
                <a:solidFill>
                  <a:srgbClr val="3333FF"/>
                </a:solidFill>
              </a:rPr>
              <a:t>-E</a:t>
            </a:r>
            <a:r>
              <a:rPr lang="ru-RU" altLang="ru-RU" sz="1800" i="1" baseline="-25000" dirty="0">
                <a:solidFill>
                  <a:srgbClr val="3333FF"/>
                </a:solidFill>
              </a:rPr>
              <a:t>L1</a:t>
            </a:r>
            <a:r>
              <a:rPr lang="ru-RU" altLang="ru-RU" sz="1800" dirty="0">
                <a:solidFill>
                  <a:srgbClr val="3333FF"/>
                </a:solidFill>
              </a:rPr>
              <a:t> передается другому электрону, например, занимающему соседний уровень </a:t>
            </a:r>
            <a:r>
              <a:rPr lang="ru-RU" altLang="ru-RU" sz="1800" i="1" dirty="0">
                <a:solidFill>
                  <a:srgbClr val="3333FF"/>
                </a:solidFill>
              </a:rPr>
              <a:t>L2</a:t>
            </a:r>
            <a:r>
              <a:rPr lang="ru-RU" altLang="ru-RU" sz="1800" dirty="0">
                <a:solidFill>
                  <a:srgbClr val="3333FF"/>
                </a:solidFill>
              </a:rPr>
              <a:t>. Этот электрон выходит за пределы мишени и называется </a:t>
            </a:r>
            <a:r>
              <a:rPr lang="ru-RU" altLang="ru-RU" sz="1800" dirty="0" err="1">
                <a:solidFill>
                  <a:srgbClr val="3333FF"/>
                </a:solidFill>
              </a:rPr>
              <a:t>Оже</a:t>
            </a:r>
            <a:r>
              <a:rPr lang="ru-RU" altLang="ru-RU" sz="1800" dirty="0">
                <a:solidFill>
                  <a:srgbClr val="3333FF"/>
                </a:solidFill>
              </a:rPr>
              <a:t> электрон.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rgbClr val="3333FF"/>
                </a:solidFill>
              </a:rPr>
              <a:t>Энергия такого электрона будет равна 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892E446E-E097-4A5F-B9B4-69C9C1D0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40363"/>
            <a:ext cx="3887787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9FBE4A09-349B-49B8-A21D-F2F85A1E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6396038"/>
            <a:ext cx="32051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j</a:t>
            </a:r>
            <a:r>
              <a:rPr lang="en-US" altLang="ru-RU" sz="1800" baseline="-25000">
                <a:solidFill>
                  <a:srgbClr val="3333FF"/>
                </a:solidFill>
              </a:rPr>
              <a:t>A</a:t>
            </a:r>
            <a:r>
              <a:rPr lang="ru-RU" altLang="ru-RU" sz="1800">
                <a:solidFill>
                  <a:srgbClr val="3333FF"/>
                </a:solidFill>
              </a:rPr>
              <a:t>- здесь работа выхода.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0">
            <a:extLst>
              <a:ext uri="{FF2B5EF4-FFF2-40B4-BE49-F238E27FC236}">
                <a16:creationId xmlns:a16="http://schemas.microsoft.com/office/drawing/2014/main" xmlns="" id="{CFFECD33-AFD9-4C0C-AD84-90F3DC58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369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3333FF"/>
                </a:solidFill>
              </a:rPr>
              <a:t>Оже</a:t>
            </a:r>
            <a:r>
              <a:rPr lang="ru-RU" altLang="ru-RU" sz="1800" dirty="0">
                <a:solidFill>
                  <a:srgbClr val="3333FF"/>
                </a:solidFill>
              </a:rPr>
              <a:t>-процесс можно разделить на две стадии. Первая - ионизация атома внешним излучением (рентгеновским, быстрыми электронами, ионами) с образованием вакансии на одной из внутренних оболочек.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Такое состояние атома неустойчиво, и на второй стадии происходит заполнение вакансии электроном одного из вышележащих уровней энергии атома. Выделяющаяся при этом энергия может быть испущена в виде кванта характеристического рентгеновского излучения, но может быть передана третьему атомному электрону, который в результате вылетает из атома, т. е. происходит </a:t>
            </a:r>
            <a:r>
              <a:rPr lang="ru-RU" altLang="ru-RU" sz="1800" dirty="0" err="1">
                <a:solidFill>
                  <a:srgbClr val="3333FF"/>
                </a:solidFill>
              </a:rPr>
              <a:t>Оже</a:t>
            </a:r>
            <a:r>
              <a:rPr lang="ru-RU" altLang="ru-RU" sz="1800" dirty="0">
                <a:solidFill>
                  <a:srgbClr val="3333FF"/>
                </a:solidFill>
              </a:rPr>
              <a:t>-процесс. </a:t>
            </a:r>
            <a:br>
              <a:rPr lang="ru-RU" altLang="ru-RU" sz="1800" dirty="0">
                <a:solidFill>
                  <a:srgbClr val="3333FF"/>
                </a:solidFill>
              </a:rPr>
            </a:br>
            <a:r>
              <a:rPr lang="ru-RU" altLang="ru-RU" sz="1800" dirty="0">
                <a:solidFill>
                  <a:srgbClr val="3333FF"/>
                </a:solidFill>
              </a:rPr>
              <a:t>Значения кинетической энергии вылетающих электронов (</a:t>
            </a:r>
            <a:r>
              <a:rPr lang="ru-RU" altLang="ru-RU" sz="1800" dirty="0" err="1">
                <a:solidFill>
                  <a:srgbClr val="3333FF"/>
                </a:solidFill>
              </a:rPr>
              <a:t>оже</a:t>
            </a:r>
            <a:r>
              <a:rPr lang="ru-RU" altLang="ru-RU" sz="1800" dirty="0">
                <a:solidFill>
                  <a:srgbClr val="3333FF"/>
                </a:solidFill>
              </a:rPr>
              <a:t>-электронов) не зависят от энергии частиц внешнего излучения. Значения характерны для атомов определенного химического элемента и равны разности энергий возбуждённых состояний атома: </a:t>
            </a:r>
            <a:endParaRPr lang="ru-RU" altLang="ru-RU" sz="1800" dirty="0"/>
          </a:p>
        </p:txBody>
      </p:sp>
      <p:graphicFrame>
        <p:nvGraphicFramePr>
          <p:cNvPr id="80899" name="Object 8">
            <a:extLst>
              <a:ext uri="{FF2B5EF4-FFF2-40B4-BE49-F238E27FC236}">
                <a16:creationId xmlns:a16="http://schemas.microsoft.com/office/drawing/2014/main" xmlns="" id="{22F2C392-FB3B-41C5-A252-866C2DE743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076700"/>
          <a:ext cx="3521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Equation" r:id="rId4" imgW="1016000" imgH="228600" progId="Equation.DSMT4">
                  <p:embed/>
                </p:oleObj>
              </mc:Choice>
              <mc:Fallback>
                <p:oleObj name="Equation" r:id="rId4" imgW="1016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076700"/>
                        <a:ext cx="35210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Box 12">
            <a:extLst>
              <a:ext uri="{FF2B5EF4-FFF2-40B4-BE49-F238E27FC236}">
                <a16:creationId xmlns:a16="http://schemas.microsoft.com/office/drawing/2014/main" xmlns="" id="{D4BB1F3B-AE21-471F-B984-FE93E720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solidFill>
                  <a:srgbClr val="3333FF"/>
                </a:solidFill>
              </a:rPr>
              <a:t>E</a:t>
            </a:r>
            <a:r>
              <a:rPr lang="en-US" altLang="ru-RU" sz="1800" i="1" baseline="-25000">
                <a:solidFill>
                  <a:srgbClr val="3333FF"/>
                </a:solidFill>
              </a:rPr>
              <a:t>1</a:t>
            </a:r>
            <a:r>
              <a:rPr lang="ru-RU" altLang="ru-RU" sz="1800">
                <a:solidFill>
                  <a:srgbClr val="3333FF"/>
                </a:solidFill>
              </a:rPr>
              <a:t>- энергия ионизованного атома с вакансией на внутренней оболочке,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solidFill>
                  <a:srgbClr val="3333FF"/>
                </a:solidFill>
              </a:rPr>
              <a:t>E</a:t>
            </a:r>
            <a:r>
              <a:rPr lang="en-US" altLang="ru-RU" sz="1800" i="1" baseline="-25000">
                <a:solidFill>
                  <a:srgbClr val="3333FF"/>
                </a:solidFill>
              </a:rPr>
              <a:t>2</a:t>
            </a:r>
            <a:r>
              <a:rPr lang="ru-RU" altLang="ru-RU" sz="1800">
                <a:solidFill>
                  <a:srgbClr val="3333FF"/>
                </a:solidFill>
              </a:rPr>
              <a:t>- энергия атома после заполнения вакансии одним из электронов атома, </a:t>
            </a:r>
            <a:r>
              <a:rPr lang="en-US" altLang="ru-RU" sz="1800" i="1">
                <a:solidFill>
                  <a:srgbClr val="3333FF"/>
                </a:solidFill>
              </a:rPr>
              <a:t>E</a:t>
            </a:r>
            <a:r>
              <a:rPr lang="en-US" altLang="ru-RU" sz="1800" i="1" baseline="-25000">
                <a:solidFill>
                  <a:srgbClr val="3333FF"/>
                </a:solidFill>
              </a:rPr>
              <a:t>3</a:t>
            </a:r>
            <a:r>
              <a:rPr lang="ru-RU" altLang="ru-RU" sz="1800">
                <a:solidFill>
                  <a:srgbClr val="3333FF"/>
                </a:solidFill>
              </a:rPr>
              <a:t>- пороговая энергия вылета оже-электрона из однократно ионизованного атома.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>
            <a:extLst>
              <a:ext uri="{FF2B5EF4-FFF2-40B4-BE49-F238E27FC236}">
                <a16:creationId xmlns:a16="http://schemas.microsoft.com/office/drawing/2014/main" xmlns="" id="{642FBA6C-FC12-4EBC-8572-3472233C5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" y="219412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и преимущество метода сканирующей микроскопии 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возможность 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обработки изображений состоящих из отдельных точек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Прямоугольник 3">
            <a:extLst>
              <a:ext uri="{FF2B5EF4-FFF2-40B4-BE49-F238E27FC236}">
                <a16:creationId xmlns:a16="http://schemas.microsoft.com/office/drawing/2014/main" xmlns="" id="{F1FD175D-03DE-4AD4-A12F-AAF52D3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80095"/>
            <a:ext cx="9143999" cy="1071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xmlns="" id="{BFE1AB09-B2ED-4D08-B8AE-E833DC806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05583"/>
              </p:ext>
            </p:extLst>
          </p:nvPr>
        </p:nvGraphicFramePr>
        <p:xfrm>
          <a:off x="1008063" y="4080095"/>
          <a:ext cx="7200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Equation" r:id="rId3" imgW="1828800" imgH="254000" progId="Equation.DSMT4">
                  <p:embed/>
                </p:oleObj>
              </mc:Choice>
              <mc:Fallback>
                <p:oleObj name="Equation" r:id="rId3" imgW="182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080095"/>
                        <a:ext cx="72009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AF4896-9BEB-4B3B-8CD4-CA56F1023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2314"/>
            <a:ext cx="335665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чисел – изображение объекта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A95D5A-6C9E-44CD-9E74-0F83F310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59" y="4942909"/>
            <a:ext cx="242947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610993-28B9-4B56-8FB8-3E8EFFDEC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131" y="4942909"/>
            <a:ext cx="335786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20075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5" grpId="0" animBg="1"/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>
            <a:extLst>
              <a:ext uri="{FF2B5EF4-FFF2-40B4-BE49-F238E27FC236}">
                <a16:creationId xmlns:a16="http://schemas.microsoft.com/office/drawing/2014/main" xmlns="" id="{9846F5E7-4B2C-49EE-89AC-7AA00AA0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06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Структура свободной поверхности отличается от структуры той же плоскости в объеме кристалла т.к. атомы свободной поверхности перестраивается за счет замыкания связей. Это приводит смещению уровней энергии в зонной структуре и изменению энергии Оже-электров выходящих с поверхности .</a:t>
            </a:r>
            <a:r>
              <a:rPr lang="ru-RU" altLang="ru-RU" sz="1800"/>
              <a:t> </a:t>
            </a:r>
          </a:p>
        </p:txBody>
      </p:sp>
      <p:pic>
        <p:nvPicPr>
          <p:cNvPr id="213000" name="Picture 8" descr="Безымянный aa">
            <a:extLst>
              <a:ext uri="{FF2B5EF4-FFF2-40B4-BE49-F238E27FC236}">
                <a16:creationId xmlns:a16="http://schemas.microsoft.com/office/drawing/2014/main" xmlns="" id="{DE1C0610-94C4-43C5-A9C1-9FC07391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392588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9" descr="Безымянный bb">
            <a:extLst>
              <a:ext uri="{FF2B5EF4-FFF2-40B4-BE49-F238E27FC236}">
                <a16:creationId xmlns:a16="http://schemas.microsoft.com/office/drawing/2014/main" xmlns="" id="{1D0C5334-E65B-4693-A905-F860AC8B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08138"/>
            <a:ext cx="407193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2" name="Text Box 10">
            <a:extLst>
              <a:ext uri="{FF2B5EF4-FFF2-40B4-BE49-F238E27FC236}">
                <a16:creationId xmlns:a16="http://schemas.microsoft.com/office/drawing/2014/main" xmlns="" id="{380C9C47-F53B-49EE-B4A3-CF77B39C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Если кристаллическую решетку разрезать в первое мгновение возникнут оборванные связи которые в предыдущий момент замыкались на атомах удаленной части кристалла. В следующее мгновение эти связи замкнутся на ближайших соседей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animBg="1"/>
      <p:bldP spid="21300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1">
            <a:extLst>
              <a:ext uri="{FF2B5EF4-FFF2-40B4-BE49-F238E27FC236}">
                <a16:creationId xmlns:a16="http://schemas.microsoft.com/office/drawing/2014/main" xmlns="" id="{BCACACC6-895E-4644-9273-F178A332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3333FF"/>
                </a:solidFill>
              </a:rPr>
              <a:t>Область взаимодействия электронов зонда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3333FF"/>
                </a:solidFill>
              </a:rPr>
              <a:t>с веществом мишени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:\ОПЭ 1.tif">
            <a:extLst>
              <a:ext uri="{FF2B5EF4-FFF2-40B4-BE49-F238E27FC236}">
                <a16:creationId xmlns:a16="http://schemas.microsoft.com/office/drawing/2014/main" xmlns="" id="{931D21FC-E405-4229-8532-C4327B80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575"/>
            <a:ext cx="447198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 descr="H:\ОПЭ 2.tif">
            <a:extLst>
              <a:ext uri="{FF2B5EF4-FFF2-40B4-BE49-F238E27FC236}">
                <a16:creationId xmlns:a16="http://schemas.microsoft.com/office/drawing/2014/main" xmlns="" id="{78D855A8-DEFA-45F3-8196-E594B1FC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298575"/>
            <a:ext cx="4471987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Прямоугольник 1">
            <a:extLst>
              <a:ext uri="{FF2B5EF4-FFF2-40B4-BE49-F238E27FC236}">
                <a16:creationId xmlns:a16="http://schemas.microsoft.com/office/drawing/2014/main" xmlns="" id="{8A742565-B5D4-47A7-91FE-1F75F8E3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Электронные траектории, полученные моделированием взаимодействия пучка с атомами мишени </a:t>
            </a:r>
            <a:r>
              <a:rPr lang="en-US" altLang="ru-RU" sz="2400">
                <a:solidFill>
                  <a:srgbClr val="FF0000"/>
                </a:solidFill>
              </a:rPr>
              <a:t>(Fe) </a:t>
            </a:r>
            <a:endParaRPr lang="ru-RU" altLang="ru-RU" sz="2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методом Монте-Карло, Е</a:t>
            </a:r>
            <a:r>
              <a:rPr lang="ru-RU" altLang="ru-RU" sz="2400" baseline="-25000">
                <a:solidFill>
                  <a:srgbClr val="FF0000"/>
                </a:solidFill>
              </a:rPr>
              <a:t>0</a:t>
            </a:r>
            <a:r>
              <a:rPr lang="ru-RU" altLang="ru-RU" sz="2400">
                <a:solidFill>
                  <a:srgbClr val="FF0000"/>
                </a:solidFill>
              </a:rPr>
              <a:t>=20 кэВ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endParaRPr lang="ru-RU" altLang="ru-RU" sz="2400">
              <a:solidFill>
                <a:srgbClr val="3333FF"/>
              </a:solidFill>
            </a:endParaRPr>
          </a:p>
        </p:txBody>
      </p:sp>
      <p:sp>
        <p:nvSpPr>
          <p:cNvPr id="122885" name="Прямоугольник 2">
            <a:extLst>
              <a:ext uri="{FF2B5EF4-FFF2-40B4-BE49-F238E27FC236}">
                <a16:creationId xmlns:a16="http://schemas.microsoft.com/office/drawing/2014/main" xmlns="" id="{F8422F29-AC20-412D-925A-C7475FCA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5103813"/>
            <a:ext cx="449103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Набор из пяти траекторий, показывающий случайные изменения траекторий</a:t>
            </a:r>
            <a:endParaRPr lang="ru-RU" altLang="ru-RU" sz="2400"/>
          </a:p>
        </p:txBody>
      </p:sp>
      <p:sp>
        <p:nvSpPr>
          <p:cNvPr id="122886" name="Прямоугольник 3">
            <a:extLst>
              <a:ext uri="{FF2B5EF4-FFF2-40B4-BE49-F238E27FC236}">
                <a16:creationId xmlns:a16="http://schemas.microsoft.com/office/drawing/2014/main" xmlns="" id="{6D32D4DE-9284-4BD3-91C2-FE667407F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4549775"/>
            <a:ext cx="44878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Набор из 100 траекторий, дающий визуальное представление об области взаимодействия; угол наклона пучка к поверхности образца - 0°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7" descr="IMG_0006a">
            <a:extLst>
              <a:ext uri="{FF2B5EF4-FFF2-40B4-BE49-F238E27FC236}">
                <a16:creationId xmlns:a16="http://schemas.microsoft.com/office/drawing/2014/main" xmlns="" id="{999662DD-0830-4F11-87B9-90F8039B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645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>
            <a:extLst>
              <a:ext uri="{FF2B5EF4-FFF2-40B4-BE49-F238E27FC236}">
                <a16:creationId xmlns:a16="http://schemas.microsoft.com/office/drawing/2014/main" xmlns="" id="{252C0336-1D62-4078-BBF5-B8FA19BA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488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xmlns="" id="{2B36E35E-A80B-4EF6-9E64-3A147E9B1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Характер траекторий электронов, полученных в результате расчета по методу Монте-Карло, и формирование области взаимодействия для энергии электронов зонда 5 </a:t>
            </a:r>
            <a:r>
              <a:rPr lang="en-US" altLang="ru-RU" sz="2400">
                <a:solidFill>
                  <a:srgbClr val="3333FF"/>
                </a:solidFill>
              </a:rPr>
              <a:t>kev </a:t>
            </a:r>
            <a:r>
              <a:rPr lang="ru-RU" altLang="ru-RU" sz="2400">
                <a:solidFill>
                  <a:srgbClr val="3333FF"/>
                </a:solidFill>
              </a:rPr>
              <a:t>и </a:t>
            </a:r>
            <a:r>
              <a:rPr lang="en-US" altLang="ru-RU" sz="2400">
                <a:solidFill>
                  <a:srgbClr val="3333FF"/>
                </a:solidFill>
              </a:rPr>
              <a:t>20kev</a:t>
            </a:r>
            <a:r>
              <a:rPr lang="ru-RU" altLang="ru-RU" sz="2400">
                <a:solidFill>
                  <a:srgbClr val="3333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C0F2B2CF-1235-40C6-81F8-DA8A239F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11275"/>
            <a:ext cx="47799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2">
            <a:extLst>
              <a:ext uri="{FF2B5EF4-FFF2-40B4-BE49-F238E27FC236}">
                <a16:creationId xmlns:a16="http://schemas.microsoft.com/office/drawing/2014/main" xmlns="" id="{BB90A655-D71E-4202-B017-52B352AD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Общий вид области взаимодействия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электронов зонда с мишенью</a:t>
            </a:r>
            <a:endParaRPr lang="ru-RU" altLang="ru-RU"/>
          </a:p>
        </p:txBody>
      </p:sp>
      <p:sp>
        <p:nvSpPr>
          <p:cNvPr id="92164" name="TextBox 3">
            <a:extLst>
              <a:ext uri="{FF2B5EF4-FFF2-40B4-BE49-F238E27FC236}">
                <a16:creationId xmlns:a16="http://schemas.microsoft.com/office/drawing/2014/main" xmlns="" id="{920E2304-43A5-4D0B-ADB6-0988227D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17625"/>
            <a:ext cx="4284662" cy="532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Электроны зонда, проникая в материал мишени, многократно взаимодействуют с электронами атомов, решётки, с электрическими полями ядер, теряя энергию вплоть до захвата электрона зонда каким-либо центром решетки. Так как траектории движения каждого электрона имеют весьма сложную форму, в образце мишени образуется область, в которой электроны зонда растрачивают всю свою энергию. Эта область получила в литературе название области взаимодействия 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>
            <a:extLst>
              <a:ext uri="{FF2B5EF4-FFF2-40B4-BE49-F238E27FC236}">
                <a16:creationId xmlns:a16="http://schemas.microsoft.com/office/drawing/2014/main" xmlns="" id="{CC4625DA-2FA4-40E6-AE66-7B6A8F89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ИЗОБРАЖЕНИЯ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РЭМ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12B9F638-B07D-4CBB-99EC-D73C1282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формирования изображения в РЭМ отличаются от формирования изображения в оптическом или просвечивающем электронных микроскопах. В оптическом и просвечивающем ЭМ изображение формируется при помощи линз и носит, таким образом, дифракционный характер.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501008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в РЭМ - это результат отображения изменений от точки к точке в характере взаимодействия электронов зонда с поверхностью мишени. Если в точке </a:t>
            </a:r>
            <a:r>
              <a:rPr lang="ru-RU" altLang="ru-RU" sz="28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i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вторичный сигнал имеет величину </a:t>
            </a:r>
            <a:r>
              <a:rPr lang="ru-RU" altLang="ru-RU" sz="28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i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соседней точке </a:t>
            </a:r>
            <a:r>
              <a:rPr lang="ru-RU" altLang="ru-RU" sz="28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i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соответственно </a:t>
            </a:r>
            <a:r>
              <a:rPr lang="ru-RU" altLang="ru-RU" sz="28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i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говорят, что существует контрастность между этими точками, характеризуемая коэффициентом контраста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0">
            <a:extLst>
              <a:ext uri="{FF2B5EF4-FFF2-40B4-BE49-F238E27FC236}">
                <a16:creationId xmlns:a16="http://schemas.microsoft.com/office/drawing/2014/main" xmlns="" id="{4EC939EF-94C4-4132-8257-729D0D229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63"/>
              </p:ext>
            </p:extLst>
          </p:nvPr>
        </p:nvGraphicFramePr>
        <p:xfrm>
          <a:off x="2339752" y="3068960"/>
          <a:ext cx="414337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8" name="Equation" r:id="rId3" imgW="1320800" imgH="457200" progId="Equation.DSMT4">
                  <p:embed/>
                </p:oleObj>
              </mc:Choice>
              <mc:Fallback>
                <p:oleObj name="Equation" r:id="rId3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068960"/>
                        <a:ext cx="4143375" cy="1430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12BC7840-942A-4C02-9DDE-091902DD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152"/>
            <a:ext cx="9144000" cy="146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1520825"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FF"/>
                </a:solidFill>
              </a:rPr>
              <a:t>1. Контраст</a:t>
            </a:r>
            <a:r>
              <a:rPr lang="ru-RU" altLang="ru-RU" sz="1800" dirty="0">
                <a:solidFill>
                  <a:srgbClr val="3333FF"/>
                </a:solidFill>
              </a:rPr>
              <a:t>, определяемый атомным составом мишени; </a:t>
            </a:r>
          </a:p>
          <a:p>
            <a:pPr marL="0" indent="1520825"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FF"/>
                </a:solidFill>
              </a:rPr>
              <a:t>2. Топографический </a:t>
            </a:r>
            <a:r>
              <a:rPr lang="ru-RU" altLang="ru-RU" sz="1800" dirty="0">
                <a:solidFill>
                  <a:srgbClr val="3333FF"/>
                </a:solidFill>
              </a:rPr>
              <a:t>контраст; </a:t>
            </a:r>
          </a:p>
          <a:p>
            <a:pPr marL="0" indent="1520825"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FF"/>
                </a:solidFill>
              </a:rPr>
              <a:t>3. Контраст </a:t>
            </a:r>
            <a:r>
              <a:rPr lang="ru-RU" altLang="ru-RU" sz="1800" dirty="0">
                <a:solidFill>
                  <a:srgbClr val="3333FF"/>
                </a:solidFill>
              </a:rPr>
              <a:t>каналирования электронов;   </a:t>
            </a:r>
          </a:p>
          <a:p>
            <a:pPr marL="0" indent="1520825"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FF"/>
                </a:solidFill>
              </a:rPr>
              <a:t>4. Магнитный </a:t>
            </a:r>
            <a:r>
              <a:rPr lang="ru-RU" altLang="ru-RU" sz="1800" dirty="0">
                <a:solidFill>
                  <a:srgbClr val="3333FF"/>
                </a:solidFill>
              </a:rPr>
              <a:t>контраст; </a:t>
            </a:r>
          </a:p>
          <a:p>
            <a:pPr marL="0" indent="1520825"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FF"/>
                </a:solidFill>
              </a:rPr>
              <a:t>5. Потенциальный </a:t>
            </a:r>
            <a:r>
              <a:rPr lang="ru-RU" altLang="ru-RU" sz="1800" dirty="0">
                <a:solidFill>
                  <a:srgbClr val="3333FF"/>
                </a:solidFill>
              </a:rPr>
              <a:t>(</a:t>
            </a:r>
            <a:r>
              <a:rPr lang="ru-RU" altLang="ru-RU" sz="1800" dirty="0" err="1">
                <a:solidFill>
                  <a:srgbClr val="3333FF"/>
                </a:solidFill>
              </a:rPr>
              <a:t>вольтовый</a:t>
            </a:r>
            <a:r>
              <a:rPr lang="ru-RU" altLang="ru-RU" sz="1800" dirty="0">
                <a:solidFill>
                  <a:srgbClr val="3333FF"/>
                </a:solidFill>
              </a:rPr>
              <a:t>) контраст. 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50" y="1196752"/>
            <a:ext cx="3238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DC08F780-0213-4292-A82D-75A99F30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9" y="980728"/>
            <a:ext cx="91440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</a:rPr>
              <a:t>МЕТОДЫ ОБРАБОТКИ ВИДЕОСИГНАЛА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3333FF"/>
                </a:solidFill>
              </a:rPr>
              <a:t>В РЭМ</a:t>
            </a:r>
            <a:endParaRPr lang="ru-RU" altLang="ru-RU" sz="6600" dirty="0"/>
          </a:p>
        </p:txBody>
      </p:sp>
    </p:spTree>
    <p:extLst>
      <p:ext uri="{BB962C8B-B14F-4D97-AF65-F5344CB8AC3E}">
        <p14:creationId xmlns:p14="http://schemas.microsoft.com/office/powerpoint/2010/main" val="32116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4069</Words>
  <Application>Microsoft Office PowerPoint</Application>
  <PresentationFormat>Экран (4:3)</PresentationFormat>
  <Paragraphs>472</Paragraphs>
  <Slides>123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123</vt:i4>
      </vt:variant>
    </vt:vector>
  </HeadingPairs>
  <TitlesOfParts>
    <vt:vector size="128" baseType="lpstr">
      <vt:lpstr>Оформление по умолчанию</vt:lpstr>
      <vt:lpstr>Equation</vt:lpstr>
      <vt:lpstr>Формула</vt:lpstr>
      <vt:lpstr>Image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E.Suvorov</dc:creator>
  <cp:lastModifiedBy>Suvorov</cp:lastModifiedBy>
  <cp:revision>815</cp:revision>
  <dcterms:created xsi:type="dcterms:W3CDTF">2009-02-21T10:28:26Z</dcterms:created>
  <dcterms:modified xsi:type="dcterms:W3CDTF">2024-03-20T08:55:09Z</dcterms:modified>
</cp:coreProperties>
</file>